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32"/>
  </p:notesMasterIdLst>
  <p:handoutMasterIdLst>
    <p:handoutMasterId r:id="rId233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807" r:id="rId25"/>
    <p:sldId id="287" r:id="rId26"/>
    <p:sldId id="286" r:id="rId27"/>
    <p:sldId id="808" r:id="rId28"/>
    <p:sldId id="809" r:id="rId29"/>
    <p:sldId id="810" r:id="rId30"/>
    <p:sldId id="882" r:id="rId31"/>
    <p:sldId id="881" r:id="rId32"/>
    <p:sldId id="811" r:id="rId33"/>
    <p:sldId id="812" r:id="rId34"/>
    <p:sldId id="884" r:id="rId35"/>
    <p:sldId id="883" r:id="rId36"/>
    <p:sldId id="813" r:id="rId37"/>
    <p:sldId id="814" r:id="rId38"/>
    <p:sldId id="885" r:id="rId39"/>
    <p:sldId id="886" r:id="rId40"/>
    <p:sldId id="815" r:id="rId41"/>
    <p:sldId id="868" r:id="rId42"/>
    <p:sldId id="867" r:id="rId43"/>
    <p:sldId id="816" r:id="rId44"/>
    <p:sldId id="817" r:id="rId45"/>
    <p:sldId id="818" r:id="rId46"/>
    <p:sldId id="819" r:id="rId47"/>
    <p:sldId id="820" r:id="rId48"/>
    <p:sldId id="821" r:id="rId49"/>
    <p:sldId id="822" r:id="rId50"/>
    <p:sldId id="823" r:id="rId51"/>
    <p:sldId id="831" r:id="rId52"/>
    <p:sldId id="825" r:id="rId53"/>
    <p:sldId id="890" r:id="rId54"/>
    <p:sldId id="891" r:id="rId55"/>
    <p:sldId id="832" r:id="rId56"/>
    <p:sldId id="889" r:id="rId57"/>
    <p:sldId id="1213" r:id="rId58"/>
    <p:sldId id="1214" r:id="rId59"/>
    <p:sldId id="1215" r:id="rId60"/>
    <p:sldId id="892" r:id="rId61"/>
    <p:sldId id="827" r:id="rId62"/>
    <p:sldId id="828" r:id="rId63"/>
    <p:sldId id="843" r:id="rId64"/>
    <p:sldId id="893" r:id="rId65"/>
    <p:sldId id="894" r:id="rId66"/>
    <p:sldId id="1116" r:id="rId67"/>
    <p:sldId id="844" r:id="rId68"/>
    <p:sldId id="845" r:id="rId69"/>
    <p:sldId id="846" r:id="rId70"/>
    <p:sldId id="847" r:id="rId71"/>
    <p:sldId id="848" r:id="rId72"/>
    <p:sldId id="849" r:id="rId73"/>
    <p:sldId id="850" r:id="rId74"/>
    <p:sldId id="851" r:id="rId75"/>
    <p:sldId id="1212" r:id="rId76"/>
    <p:sldId id="866" r:id="rId77"/>
    <p:sldId id="1106" r:id="rId78"/>
    <p:sldId id="1109" r:id="rId79"/>
    <p:sldId id="1108" r:id="rId80"/>
    <p:sldId id="1107" r:id="rId81"/>
    <p:sldId id="869" r:id="rId82"/>
    <p:sldId id="870" r:id="rId83"/>
    <p:sldId id="871" r:id="rId84"/>
    <p:sldId id="872" r:id="rId85"/>
    <p:sldId id="873" r:id="rId86"/>
    <p:sldId id="874" r:id="rId87"/>
    <p:sldId id="875" r:id="rId88"/>
    <p:sldId id="876" r:id="rId89"/>
    <p:sldId id="877" r:id="rId90"/>
    <p:sldId id="878" r:id="rId91"/>
    <p:sldId id="879" r:id="rId92"/>
    <p:sldId id="880" r:id="rId93"/>
    <p:sldId id="895" r:id="rId94"/>
    <p:sldId id="896" r:id="rId95"/>
    <p:sldId id="1104" r:id="rId96"/>
    <p:sldId id="1105" r:id="rId97"/>
    <p:sldId id="897" r:id="rId98"/>
    <p:sldId id="900" r:id="rId99"/>
    <p:sldId id="901" r:id="rId100"/>
    <p:sldId id="902" r:id="rId101"/>
    <p:sldId id="903" r:id="rId102"/>
    <p:sldId id="904" r:id="rId103"/>
    <p:sldId id="905" r:id="rId104"/>
    <p:sldId id="899" r:id="rId105"/>
    <p:sldId id="898" r:id="rId106"/>
    <p:sldId id="906" r:id="rId107"/>
    <p:sldId id="1110" r:id="rId108"/>
    <p:sldId id="1111" r:id="rId109"/>
    <p:sldId id="1112" r:id="rId110"/>
    <p:sldId id="1113" r:id="rId111"/>
    <p:sldId id="1114" r:id="rId112"/>
    <p:sldId id="1115" r:id="rId113"/>
    <p:sldId id="1209" r:id="rId114"/>
    <p:sldId id="957" r:id="rId115"/>
    <p:sldId id="978" r:id="rId116"/>
    <p:sldId id="979" r:id="rId117"/>
    <p:sldId id="980" r:id="rId118"/>
    <p:sldId id="981" r:id="rId119"/>
    <p:sldId id="982" r:id="rId120"/>
    <p:sldId id="983" r:id="rId121"/>
    <p:sldId id="984" r:id="rId122"/>
    <p:sldId id="985" r:id="rId123"/>
    <p:sldId id="986" r:id="rId124"/>
    <p:sldId id="1117" r:id="rId125"/>
    <p:sldId id="1004" r:id="rId126"/>
    <p:sldId id="991" r:id="rId127"/>
    <p:sldId id="1008" r:id="rId128"/>
    <p:sldId id="1009" r:id="rId129"/>
    <p:sldId id="1010" r:id="rId130"/>
    <p:sldId id="1011" r:id="rId131"/>
    <p:sldId id="1015" r:id="rId132"/>
    <p:sldId id="1016" r:id="rId133"/>
    <p:sldId id="1017" r:id="rId134"/>
    <p:sldId id="1018" r:id="rId135"/>
    <p:sldId id="1019" r:id="rId136"/>
    <p:sldId id="1022" r:id="rId137"/>
    <p:sldId id="1023" r:id="rId138"/>
    <p:sldId id="1024" r:id="rId139"/>
    <p:sldId id="1025" r:id="rId140"/>
    <p:sldId id="1026" r:id="rId141"/>
    <p:sldId id="1027" r:id="rId142"/>
    <p:sldId id="1030" r:id="rId143"/>
    <p:sldId id="1031" r:id="rId144"/>
    <p:sldId id="1032" r:id="rId145"/>
    <p:sldId id="1035" r:id="rId146"/>
    <p:sldId id="1036" r:id="rId147"/>
    <p:sldId id="1037" r:id="rId148"/>
    <p:sldId id="1038" r:id="rId149"/>
    <p:sldId id="1041" r:id="rId150"/>
    <p:sldId id="1042" r:id="rId151"/>
    <p:sldId id="1216" r:id="rId152"/>
    <p:sldId id="1217" r:id="rId153"/>
    <p:sldId id="1218" r:id="rId154"/>
    <p:sldId id="1219" r:id="rId155"/>
    <p:sldId id="1220" r:id="rId156"/>
    <p:sldId id="1221" r:id="rId157"/>
    <p:sldId id="1043" r:id="rId158"/>
    <p:sldId id="1222" r:id="rId159"/>
    <p:sldId id="1223" r:id="rId160"/>
    <p:sldId id="1224" r:id="rId161"/>
    <p:sldId id="1046" r:id="rId162"/>
    <p:sldId id="1047" r:id="rId163"/>
    <p:sldId id="1048" r:id="rId164"/>
    <p:sldId id="1049" r:id="rId165"/>
    <p:sldId id="1052" r:id="rId166"/>
    <p:sldId id="1053" r:id="rId167"/>
    <p:sldId id="1054" r:id="rId168"/>
    <p:sldId id="1055" r:id="rId169"/>
    <p:sldId id="1056" r:id="rId170"/>
    <p:sldId id="1057" r:id="rId171"/>
    <p:sldId id="1060" r:id="rId172"/>
    <p:sldId id="1061" r:id="rId173"/>
    <p:sldId id="1062" r:id="rId174"/>
    <p:sldId id="1063" r:id="rId175"/>
    <p:sldId id="1064" r:id="rId176"/>
    <p:sldId id="1069" r:id="rId177"/>
    <p:sldId id="1070" r:id="rId178"/>
    <p:sldId id="1071" r:id="rId179"/>
    <p:sldId id="1285" r:id="rId180"/>
    <p:sldId id="1286" r:id="rId181"/>
    <p:sldId id="1287" r:id="rId182"/>
    <p:sldId id="1288" r:id="rId183"/>
    <p:sldId id="1289" r:id="rId184"/>
    <p:sldId id="1072" r:id="rId185"/>
    <p:sldId id="1073" r:id="rId186"/>
    <p:sldId id="1077" r:id="rId187"/>
    <p:sldId id="1078" r:id="rId188"/>
    <p:sldId id="1079" r:id="rId189"/>
    <p:sldId id="1082" r:id="rId190"/>
    <p:sldId id="1083" r:id="rId191"/>
    <p:sldId id="1084" r:id="rId192"/>
    <p:sldId id="1085" r:id="rId193"/>
    <p:sldId id="1210" r:id="rId194"/>
    <p:sldId id="1088" r:id="rId195"/>
    <p:sldId id="1089" r:id="rId196"/>
    <p:sldId id="1090" r:id="rId197"/>
    <p:sldId id="1091" r:id="rId198"/>
    <p:sldId id="1092" r:id="rId199"/>
    <p:sldId id="829" r:id="rId200"/>
    <p:sldId id="830" r:id="rId201"/>
    <p:sldId id="833" r:id="rId202"/>
    <p:sldId id="834" r:id="rId203"/>
    <p:sldId id="835" r:id="rId204"/>
    <p:sldId id="836" r:id="rId205"/>
    <p:sldId id="888" r:id="rId206"/>
    <p:sldId id="887" r:id="rId207"/>
    <p:sldId id="837" r:id="rId208"/>
    <p:sldId id="842" r:id="rId209"/>
    <p:sldId id="841" r:id="rId210"/>
    <p:sldId id="838" r:id="rId211"/>
    <p:sldId id="839" r:id="rId212"/>
    <p:sldId id="840" r:id="rId213"/>
    <p:sldId id="853" r:id="rId214"/>
    <p:sldId id="854" r:id="rId215"/>
    <p:sldId id="1093" r:id="rId216"/>
    <p:sldId id="1094" r:id="rId217"/>
    <p:sldId id="1095" r:id="rId218"/>
    <p:sldId id="1096" r:id="rId219"/>
    <p:sldId id="1097" r:id="rId220"/>
    <p:sldId id="1098" r:id="rId221"/>
    <p:sldId id="1099" r:id="rId222"/>
    <p:sldId id="1100" r:id="rId223"/>
    <p:sldId id="1101" r:id="rId224"/>
    <p:sldId id="1102" r:id="rId225"/>
    <p:sldId id="1103" r:id="rId226"/>
    <p:sldId id="1211" r:id="rId227"/>
    <p:sldId id="805" r:id="rId228"/>
    <p:sldId id="806" r:id="rId229"/>
    <p:sldId id="279" r:id="rId230"/>
    <p:sldId id="266" r:id="rId231"/>
  </p:sldIdLst>
  <p:sldSz cx="12192000" cy="6858000"/>
  <p:notesSz cx="6858000" cy="9144000"/>
  <p:embeddedFontLst>
    <p:embeddedFont>
      <p:font typeface="Roboto" panose="02000000000000000000" pitchFamily="2" charset="0"/>
      <p:regular r:id="rId234"/>
      <p:bold r:id="rId235"/>
      <p:italic r:id="rId236"/>
      <p:boldItalic r:id="rId237"/>
    </p:embeddedFont>
    <p:embeddedFont>
      <p:font typeface="Roboto Light" panose="02000000000000000000" pitchFamily="2" charset="0"/>
      <p:regular r:id="rId238"/>
      <p:italic r:id="rId239"/>
    </p:embeddedFont>
    <p:embeddedFont>
      <p:font typeface="Roboto Slab" pitchFamily="2" charset="0"/>
      <p:regular r:id="rId240"/>
      <p:bold r:id="rId241"/>
      <p:italic r:id="rId242"/>
      <p:boldItalic r:id="rId243"/>
    </p:embeddedFont>
    <p:embeddedFont>
      <p:font typeface="Roboto Thin" panose="02000000000000000000" pitchFamily="2" charset="0"/>
      <p:regular r:id="rId244"/>
      <p:italic r:id="rId245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odstawowe pojęcia statystyczne" id="{DF34AD98-B167-4981-AA77-2FA312EAC1FF}">
          <p14:sldIdLst>
            <p14:sldId id="815"/>
            <p14:sldId id="868"/>
            <p14:sldId id="867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31"/>
            <p14:sldId id="825"/>
            <p14:sldId id="890"/>
            <p14:sldId id="891"/>
            <p14:sldId id="832"/>
            <p14:sldId id="889"/>
            <p14:sldId id="1213"/>
            <p14:sldId id="1214"/>
            <p14:sldId id="1215"/>
          </p14:sldIdLst>
        </p14:section>
        <p14:section name="Podstawowe miary rozkładu" id="{2CA30BC8-3F4E-400A-9C46-5F8917FF882E}">
          <p14:sldIdLst>
            <p14:sldId id="892"/>
            <p14:sldId id="827"/>
            <p14:sldId id="828"/>
            <p14:sldId id="843"/>
            <p14:sldId id="893"/>
            <p14:sldId id="894"/>
            <p14:sldId id="1116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</p14:sldIdLst>
        </p14:section>
        <p14:section name="Warsztat" id="{59F33791-34E9-4EAE-8E4D-DB4818402324}">
          <p14:sldIdLst>
            <p14:sldId id="1212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  <p14:sldId id="1110"/>
            <p14:sldId id="1111"/>
            <p14:sldId id="1112"/>
            <p14:sldId id="1113"/>
            <p14:sldId id="1114"/>
            <p14:sldId id="1115"/>
          </p14:sldIdLst>
        </p14:section>
        <p14:section name="Warsztat" id="{D5483A4E-3D24-4DD8-979C-CEA2160C2D5A}">
          <p14:sldIdLst>
            <p14:sldId id="1209"/>
          </p14:sldIdLst>
        </p14:section>
        <p14:section name="Analiza z NumPy i Pandas" id="{D2A72E54-FE8B-417C-9E32-8DD25D97260C}">
          <p14:sldIdLst>
            <p14:sldId id="957"/>
            <p14:sldId id="978"/>
            <p14:sldId id="979"/>
            <p14:sldId id="980"/>
            <p14:sldId id="981"/>
            <p14:sldId id="982"/>
            <p14:sldId id="983"/>
            <p14:sldId id="984"/>
            <p14:sldId id="985"/>
            <p14:sldId id="986"/>
            <p14:sldId id="1117"/>
            <p14:sldId id="1004"/>
            <p14:sldId id="991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30"/>
            <p14:sldId id="1031"/>
            <p14:sldId id="1032"/>
            <p14:sldId id="1035"/>
            <p14:sldId id="1036"/>
            <p14:sldId id="1037"/>
            <p14:sldId id="1038"/>
            <p14:sldId id="1041"/>
            <p14:sldId id="1042"/>
            <p14:sldId id="1216"/>
            <p14:sldId id="1217"/>
            <p14:sldId id="1218"/>
            <p14:sldId id="1219"/>
            <p14:sldId id="1220"/>
            <p14:sldId id="1221"/>
            <p14:sldId id="1043"/>
            <p14:sldId id="1222"/>
            <p14:sldId id="1223"/>
            <p14:sldId id="1224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0"/>
            <p14:sldId id="1061"/>
            <p14:sldId id="1062"/>
            <p14:sldId id="1063"/>
            <p14:sldId id="1064"/>
            <p14:sldId id="1069"/>
            <p14:sldId id="1070"/>
            <p14:sldId id="1071"/>
            <p14:sldId id="1285"/>
            <p14:sldId id="1286"/>
            <p14:sldId id="1287"/>
            <p14:sldId id="1288"/>
            <p14:sldId id="1289"/>
            <p14:sldId id="1072"/>
            <p14:sldId id="1073"/>
            <p14:sldId id="1077"/>
            <p14:sldId id="1078"/>
            <p14:sldId id="1079"/>
            <p14:sldId id="1082"/>
            <p14:sldId id="1083"/>
            <p14:sldId id="1084"/>
            <p14:sldId id="1085"/>
          </p14:sldIdLst>
        </p14:section>
        <p14:section name="Warsztat" id="{B4715971-CB28-4932-A45F-A492F82D4A94}">
          <p14:sldIdLst>
            <p14:sldId id="1210"/>
          </p14:sldIdLst>
        </p14:section>
        <p14:section name="Wizualizacja Danych z Matplotlib i Seaborn" id="{886310AB-F98B-45CB-88EC-35A465A6308D}">
          <p14:sldIdLst>
            <p14:sldId id="1088"/>
            <p14:sldId id="1089"/>
            <p14:sldId id="1090"/>
            <p14:sldId id="1091"/>
            <p14:sldId id="1092"/>
            <p14:sldId id="829"/>
            <p14:sldId id="830"/>
            <p14:sldId id="833"/>
            <p14:sldId id="834"/>
            <p14:sldId id="835"/>
            <p14:sldId id="836"/>
            <p14:sldId id="888"/>
            <p14:sldId id="887"/>
            <p14:sldId id="837"/>
            <p14:sldId id="842"/>
            <p14:sldId id="841"/>
            <p14:sldId id="838"/>
            <p14:sldId id="839"/>
            <p14:sldId id="840"/>
            <p14:sldId id="853"/>
            <p14:sldId id="854"/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</p14:sldIdLst>
        </p14:section>
        <p14:section name="Warsztat" id="{F961B51E-031D-40C4-BD3E-A9B7A5E68B3D}">
          <p14:sldIdLst>
            <p14:sldId id="1211"/>
          </p14:sldIdLst>
        </p14:section>
        <p14:section name="Zakończenie" id="{6B14623D-6195-42EC-A525-C55C54982827}">
          <p14:sldIdLst>
            <p14:sldId id="805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7660" autoAdjust="0"/>
  </p:normalViewPr>
  <p:slideViewPr>
    <p:cSldViewPr snapToObjects="1">
      <p:cViewPr>
        <p:scale>
          <a:sx n="100" d="100"/>
          <a:sy n="100" d="100"/>
        </p:scale>
        <p:origin x="672" y="384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slide" Target="slides/slide209.xml"/><Relationship Id="rId247" Type="http://schemas.openxmlformats.org/officeDocument/2006/relationships/presProps" Target="presProps.xml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font" Target="fonts/font4.fntdata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slide" Target="slides/slide210.xml"/><Relationship Id="rId248" Type="http://schemas.openxmlformats.org/officeDocument/2006/relationships/viewProps" Target="viewProps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slide" Target="slides/slide20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handoutMaster" Target="handoutMasters/handoutMaster1.xml"/><Relationship Id="rId238" Type="http://schemas.openxmlformats.org/officeDocument/2006/relationships/font" Target="fonts/font5.fntdata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slide" Target="slides/slide206.xml"/><Relationship Id="rId228" Type="http://schemas.openxmlformats.org/officeDocument/2006/relationships/slide" Target="slides/slide211.xml"/><Relationship Id="rId244" Type="http://schemas.openxmlformats.org/officeDocument/2006/relationships/font" Target="fonts/font11.fntdata"/><Relationship Id="rId249" Type="http://schemas.openxmlformats.org/officeDocument/2006/relationships/theme" Target="theme/theme1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slide" Target="slides/slide201.xml"/><Relationship Id="rId234" Type="http://schemas.openxmlformats.org/officeDocument/2006/relationships/font" Target="fonts/font1.fntdata"/><Relationship Id="rId239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50" Type="http://schemas.openxmlformats.org/officeDocument/2006/relationships/tableStyles" Target="tableStyles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slide" Target="slides/slide212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0" Type="http://schemas.openxmlformats.org/officeDocument/2006/relationships/font" Target="fonts/font7.fntdata"/><Relationship Id="rId245" Type="http://schemas.openxmlformats.org/officeDocument/2006/relationships/font" Target="fonts/font12.fntdata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slide" Target="slides/slide20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slide" Target="slides/slide213.xml"/><Relationship Id="rId235" Type="http://schemas.openxmlformats.org/officeDocument/2006/relationships/font" Target="fonts/font2.fntdata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slide" Target="slides/slide203.xml"/><Relationship Id="rId225" Type="http://schemas.openxmlformats.org/officeDocument/2006/relationships/slide" Target="slides/slide208.xml"/><Relationship Id="rId241" Type="http://schemas.openxmlformats.org/officeDocument/2006/relationships/font" Target="fonts/font8.fntdata"/><Relationship Id="rId246" Type="http://schemas.openxmlformats.org/officeDocument/2006/relationships/commentAuthors" Target="commentAuthor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36" Type="http://schemas.openxmlformats.org/officeDocument/2006/relationships/font" Target="fonts/font3.fntdata"/><Relationship Id="rId26" Type="http://schemas.openxmlformats.org/officeDocument/2006/relationships/slide" Target="slides/slide9.xml"/><Relationship Id="rId231" Type="http://schemas.openxmlformats.org/officeDocument/2006/relationships/slide" Target="slides/slide214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font" Target="fonts/font9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notesMaster" Target="notesMasters/notesMaster1.xml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28.09.2024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5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38.jpg"/><Relationship Id="rId4" Type="http://schemas.openxmlformats.org/officeDocument/2006/relationships/hyperlink" Target="mailto:mail.szkolenia@comarch.pl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lvl="1"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matematyczne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2D75B7EA-7C8D-E914-90B7-4BF6040DF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3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47D9EB2-AB10-51A5-25FD-60AAF412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224"/>
          <a:stretch/>
        </p:blipFill>
        <p:spPr>
          <a:xfrm>
            <a:off x="3871062" y="1984732"/>
            <a:ext cx="4447553" cy="45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460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Indeksowanie i Wycinanie: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6364F103-7E3A-FC53-F5A7-1FCBDD52E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09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3E3F6FD-ECCF-35FA-F281-E4FCE313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18"/>
          <a:stretch/>
        </p:blipFill>
        <p:spPr>
          <a:xfrm>
            <a:off x="2303404" y="2035656"/>
            <a:ext cx="7585192" cy="35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629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Operacje Statystyczne: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BE32983-F540-D43F-7E30-6BD832CE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323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2725D8-7FD2-D8E6-8C00-D1411E30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72"/>
          <a:stretch/>
        </p:blipFill>
        <p:spPr>
          <a:xfrm>
            <a:off x="4244713" y="1924352"/>
            <a:ext cx="3702574" cy="416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262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Operacje na Wymiarach: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możemy obliczyć wyznacznik danej tablicy kwadratowej za pomocą </a:t>
            </a:r>
            <a:r>
              <a:rPr lang="pl-PL" dirty="0" err="1">
                <a:solidFill>
                  <a:schemeClr val="bg2"/>
                </a:solidFill>
              </a:rPr>
              <a:t>numpy.linalg.det</a:t>
            </a:r>
            <a:r>
              <a:rPr lang="pl-PL" dirty="0">
                <a:solidFill>
                  <a:schemeClr val="bg2"/>
                </a:solidFill>
              </a:rPr>
              <a:t>(). Przyjmie ona podaną tablicę kwadratową jako parametr i zwróci jej wyznacznik.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642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E34D1B4-A4E6-563B-4591-8AE4F2F02F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1"/>
          <a:stretch/>
        </p:blipFill>
        <p:spPr>
          <a:xfrm>
            <a:off x="3927053" y="1975184"/>
            <a:ext cx="4337893" cy="453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268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to potężna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przeznaczona do manipulacji i analizy danych. Dwa główne obiekty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to Series i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 Series reprezentuje jednowymiarową strukturę danych, podczas gdy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 to dwuwymiarowa tabela danych.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063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/>
              <a:t>Jednowymiarowy obiekt zawierający dane, indeks i etykiety.</a:t>
            </a:r>
          </a:p>
          <a:p>
            <a:pPr lvl="2"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/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Tworzenie 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3A972A3-F7CD-0174-41EC-7FF4071D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09"/>
          <a:stretch/>
        </p:blipFill>
        <p:spPr>
          <a:xfrm>
            <a:off x="1393191" y="2204864"/>
            <a:ext cx="9405618" cy="37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DA10DD8-0D3D-5114-7AD1-5001D87B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DDFE2E2-1FF7-933C-578C-E197ACC8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22C7982-BD8A-46E5-0129-044E325A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63923DD-7455-E595-06C6-B7F4F3A8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CC887F-9DC1-310E-0DC5-B942D8B5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701A4D9-58D1-24E4-C0EA-AEBCEB58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lvl="1"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marL="914400" lvl="2" indent="0" algn="just">
              <a:buNone/>
            </a:pPr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Krok 2: Wybierz wersję</a:t>
            </a:r>
          </a:p>
          <a:p>
            <a:pPr marL="914400" lvl="2" indent="0" algn="just">
              <a:buNone/>
            </a:pPr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5DFF134-952C-B5E6-F8FC-8599EB83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542F4E-7AD3-F9E3-80D5-B9118344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5DE94FD-85E4-2A7E-B50A-7002FECC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01C06B-5246-C9A3-A36E-6F5F56C0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5B57C37-275C-636B-6F79-BC052C2D3E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5914-4667-DACC-5BE4-1842F41A1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4665AD2-0C88-1F1C-407E-636ED81F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391A13E-9291-4536-01AE-0A45DEA2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Sprawdzanie duplikatów: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analizie danych często konieczne jest sprawdzenie i usunięcie zduplikowanych wierszy.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dostarcza funkcji do tego celu.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68070A8-4389-1B9E-3CCA-8AC438A6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7989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1E92-2A61-3925-3CFE-14E79498C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9526BF-D10F-1BDE-0A4C-C55FA67E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7A2241-D6BA-B929-26B2-6506467E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8C60F73-8EB1-A83F-4387-F32DD17F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44" y="2060848"/>
            <a:ext cx="3711312" cy="453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97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63D1F-7F96-BB71-0E7D-4DA1546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B3D192-FFD0-E47B-A9EC-A106F4F5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154FFF3-432C-44C6-1371-0FB72759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5F1A885-5E32-E561-24EC-A7DDF9CF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43"/>
          <a:stretch/>
        </p:blipFill>
        <p:spPr>
          <a:xfrm>
            <a:off x="2610522" y="2328670"/>
            <a:ext cx="6970956" cy="41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46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304B-E540-4F6E-7820-054A8833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CDA14B-E57E-EFF6-B4B0-DED6FF83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FCB670-28EA-06A4-BFC7-45CCA98C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W analizie danych często spotykamy się z wartościami brakującymi (</a:t>
            </a:r>
            <a:r>
              <a:rPr lang="pl-PL" dirty="0" err="1"/>
              <a:t>NaN</a:t>
            </a:r>
            <a:r>
              <a:rPr lang="pl-PL" dirty="0"/>
              <a:t> lub </a:t>
            </a:r>
            <a:r>
              <a:rPr lang="pl-PL" dirty="0" err="1"/>
              <a:t>None</a:t>
            </a:r>
            <a:r>
              <a:rPr lang="pl-PL" dirty="0"/>
              <a:t>). </a:t>
            </a:r>
            <a:r>
              <a:rPr lang="pl-PL" dirty="0" err="1"/>
              <a:t>Pandas</a:t>
            </a:r>
            <a:r>
              <a:rPr lang="pl-PL" dirty="0"/>
              <a:t> oferuje różne metody radzenia sobie z tymi wartościami.</a:t>
            </a:r>
          </a:p>
        </p:txBody>
      </p:sp>
      <p:pic>
        <p:nvPicPr>
          <p:cNvPr id="7" name="Grafika 6" descr="Strzałka liniowa — prosta">
            <a:extLst>
              <a:ext uri="{FF2B5EF4-FFF2-40B4-BE49-F238E27FC236}">
                <a16:creationId xmlns:a16="http://schemas.microsoft.com/office/drawing/2014/main" id="{9F6CF802-FE43-1BD1-BDFC-E0975BF5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4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CC8-699F-4685-8CA2-2DD273A9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F84D75F-DFC8-DCFF-A4BB-FD626998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35FB4AFC-055A-39CB-03EE-7FCEEF70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Sprawdzenie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6225E4-B25B-D4BE-0C3F-BB1E900C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80"/>
          <a:stretch/>
        </p:blipFill>
        <p:spPr>
          <a:xfrm>
            <a:off x="3182992" y="2780928"/>
            <a:ext cx="5826016" cy="3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331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16B3-E9D1-37D0-AF6D-AC3374FA1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0BF947-8AA4-32E2-864F-7D05FFFB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90FE12-A9C4-9E96-8E7A-33E69F4C7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algn="just"/>
            <a:r>
              <a:rPr lang="pl-PL" dirty="0"/>
              <a:t>Usuwanie wartości brakujących: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781D1BF-BB48-7A59-9E32-9A9802C1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51" y="2564904"/>
            <a:ext cx="7775698" cy="410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72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BC2A5-1F40-558D-C084-834E16EE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53B157C-61C7-C657-F843-DA87AA8C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822B0D9-8A77-CD02-7494-34BD12B1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Uzupełnianie wartości brakujących: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363A57D-CA6E-8F41-C4AF-78EAAFD9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36" y="2924944"/>
            <a:ext cx="9596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40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Wartości odstające (ang. </a:t>
            </a:r>
            <a:r>
              <a:rPr lang="pl-PL" dirty="0" err="1"/>
              <a:t>outliers</a:t>
            </a:r>
            <a:r>
              <a:rPr lang="pl-PL" dirty="0"/>
              <a:t>) są danymi, które znacząco różnią się od reszty zbioru danych i mogą wpływać na wyniki analizy. </a:t>
            </a:r>
            <a:r>
              <a:rPr lang="pl-PL" dirty="0" err="1"/>
              <a:t>Pandas</a:t>
            </a:r>
            <a:r>
              <a:rPr lang="pl-PL" dirty="0"/>
              <a:t> pozwala na wykrywanie tych wartości i podejmowanie odpowiednich działań.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0C931341-893A-EC6C-2858-62A138B60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29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4F0B899F-7372-C75C-9F12-3603FA1D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29" y="1942673"/>
            <a:ext cx="8093141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95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Zastosowanie 1.5-krotności rozstępu </a:t>
            </a:r>
            <a:r>
              <a:rPr lang="pl-PL" dirty="0" err="1"/>
              <a:t>międzykwartylowego</a:t>
            </a:r>
            <a:r>
              <a:rPr lang="pl-PL" dirty="0"/>
              <a:t> (ang. </a:t>
            </a:r>
            <a:r>
              <a:rPr lang="pl-PL" dirty="0" err="1"/>
              <a:t>interquartile</a:t>
            </a:r>
            <a:r>
              <a:rPr lang="pl-PL" dirty="0"/>
              <a:t> </a:t>
            </a:r>
            <a:r>
              <a:rPr lang="pl-PL" dirty="0" err="1"/>
              <a:t>range</a:t>
            </a:r>
            <a:r>
              <a:rPr lang="pl-PL" dirty="0"/>
              <a:t>, IQR) jest standardowym podejściem do wykrywania wartości odstających w statystyce. Działa to na podstawie prostego założenia, że wartości, które znajdują się bardzo daleko od środka rozkładu, mogą być potencjalnymi wartościami odstającymi.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IQR mierzy, jak szeroko rozłożone są środkowe 50% danych i jest uważany za bardziej odporny na skrajne wartości niż inne miary, np. odchylenie standardowe.</a:t>
            </a:r>
          </a:p>
        </p:txBody>
      </p:sp>
    </p:spTree>
    <p:extLst>
      <p:ext uri="{BB962C8B-B14F-4D97-AF65-F5344CB8AC3E}">
        <p14:creationId xmlns:p14="http://schemas.microsoft.com/office/powerpoint/2010/main" val="29350759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Dlaczego * 1.5?</a:t>
            </a:r>
          </a:p>
          <a:p>
            <a:pPr marL="0" indent="0" algn="just">
              <a:buNone/>
            </a:pPr>
            <a:r>
              <a:rPr lang="pl-PL" dirty="0"/>
              <a:t>Wykorzystanie 1.5-krotności IQR wynika z empirii i praktyki statystycznej.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Dla rozkładów normalnych lub bliskich normalnych, 1.5-krotność IQR wyznacza rozsądne granice, poza którymi wartości można uznać za odstające.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Dlaczego akurat 1.5? Wynika to z tego, że dla większości rozkładów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poniżej Q1 - 1.5 * IQR są uważane za zbyt małe i mogą być wartościami odstającymi.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powyżej Q3 + 1.5 * IQR są uważane za zbyt duże i również mogą być wartościami odstającymi.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poza tym zakresem są nietypowe, ponieważ znajdują się znacznie dalej od środkowych 50% danych.</a:t>
            </a:r>
          </a:p>
        </p:txBody>
      </p:sp>
    </p:spTree>
    <p:extLst>
      <p:ext uri="{BB962C8B-B14F-4D97-AF65-F5344CB8AC3E}">
        <p14:creationId xmlns:p14="http://schemas.microsoft.com/office/powerpoint/2010/main" val="399466809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b="1" dirty="0"/>
              <a:t>Dlaczego 1.5, a nie inna liczba?</a:t>
            </a:r>
          </a:p>
          <a:p>
            <a:pPr marL="0" indent="0" algn="just">
              <a:buNone/>
            </a:pPr>
            <a:r>
              <a:rPr lang="pl-PL" dirty="0"/>
              <a:t>Wartość </a:t>
            </a:r>
            <a:r>
              <a:rPr lang="pl-PL" b="1" dirty="0"/>
              <a:t>1.5</a:t>
            </a:r>
            <a:r>
              <a:rPr lang="pl-PL" dirty="0"/>
              <a:t> jest kompromisem między:</a:t>
            </a:r>
          </a:p>
          <a:p>
            <a:pPr lvl="1" algn="just"/>
            <a:r>
              <a:rPr lang="pl-PL" dirty="0"/>
              <a:t>Wrażliwością na wartości odstające.</a:t>
            </a:r>
          </a:p>
          <a:p>
            <a:pPr lvl="1" algn="just"/>
            <a:r>
              <a:rPr lang="pl-PL" dirty="0"/>
              <a:t>Ochroną przed wyeliminowaniem zbyt wielu danych.</a:t>
            </a:r>
          </a:p>
          <a:p>
            <a:pPr lvl="1"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Jeśli zakres ten jest zbyt szeroki, można przeoczyć wartości odstające, a jeśli jest zbyt wąski, można oznaczyć jako odstające wartości, które w rzeczywistości są normalnymi odchyleniami.</a:t>
            </a:r>
          </a:p>
          <a:p>
            <a:pPr marL="0" indent="0" algn="just">
              <a:buNone/>
            </a:pPr>
            <a:r>
              <a:rPr lang="pl-PL" dirty="0"/>
              <a:t>Dla rozkładu normalnego, 1.5-krotność IQR zwykle dobrze identyfikuje dane poza naturalnym zakresem zmienności, bez nadmiernej liczby fałszywych wyników.</a:t>
            </a:r>
          </a:p>
        </p:txBody>
      </p:sp>
    </p:spTree>
    <p:extLst>
      <p:ext uri="{BB962C8B-B14F-4D97-AF65-F5344CB8AC3E}">
        <p14:creationId xmlns:p14="http://schemas.microsoft.com/office/powerpoint/2010/main" val="8401042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Dodatkowe wyjaśnienie znaku (</a:t>
            </a:r>
            <a:r>
              <a:rPr lang="pl-PL" b="1" dirty="0"/>
              <a:t>|</a:t>
            </a:r>
            <a:r>
              <a:rPr lang="pl-PL" dirty="0"/>
              <a:t>)</a:t>
            </a:r>
            <a:endParaRPr lang="pl-PL" b="1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Bitowy operator OR w operacjach na liczbach całkowitych.</a:t>
            </a:r>
          </a:p>
          <a:p>
            <a:pPr marL="0" indent="0" algn="just">
              <a:buNone/>
            </a:pPr>
            <a:r>
              <a:rPr lang="pl-PL" dirty="0"/>
              <a:t>W czystym </a:t>
            </a:r>
            <a:r>
              <a:rPr lang="pl-PL" dirty="0" err="1"/>
              <a:t>Pythonie</a:t>
            </a:r>
            <a:r>
              <a:rPr lang="pl-PL" dirty="0"/>
              <a:t>, poza bibliotekami takimi jak </a:t>
            </a:r>
            <a:r>
              <a:rPr lang="pl-PL" dirty="0" err="1"/>
              <a:t>pandas</a:t>
            </a:r>
            <a:r>
              <a:rPr lang="pl-PL" dirty="0"/>
              <a:t>, | jest operatorem bitowym. Oznacza, że wykonuje operację logiczną "lub" na poziomie bitów między dwoma liczbami binarnymi.</a:t>
            </a:r>
          </a:p>
        </p:txBody>
      </p:sp>
    </p:spTree>
    <p:extLst>
      <p:ext uri="{BB962C8B-B14F-4D97-AF65-F5344CB8AC3E}">
        <p14:creationId xmlns:p14="http://schemas.microsoft.com/office/powerpoint/2010/main" val="411654468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Dodatkowe wyjaśnienie znaku (</a:t>
            </a:r>
            <a:r>
              <a:rPr lang="pl-PL" b="1" dirty="0"/>
              <a:t>|</a:t>
            </a:r>
            <a:r>
              <a:rPr lang="pl-PL" dirty="0"/>
              <a:t>)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Operator "lub" (|) w </a:t>
            </a:r>
            <a:r>
              <a:rPr lang="pl-PL" dirty="0" err="1"/>
              <a:t>pandasW</a:t>
            </a:r>
            <a:r>
              <a:rPr lang="pl-PL" dirty="0"/>
              <a:t> </a:t>
            </a:r>
            <a:r>
              <a:rPr lang="pl-PL" dirty="0" err="1"/>
              <a:t>pandas</a:t>
            </a:r>
            <a:r>
              <a:rPr lang="pl-PL" dirty="0"/>
              <a:t> | jest używany do porównywania Serii lub </a:t>
            </a:r>
            <a:r>
              <a:rPr lang="pl-PL" dirty="0" err="1"/>
              <a:t>DataFrame</a:t>
            </a:r>
            <a:r>
              <a:rPr lang="pl-PL" dirty="0"/>
              <a:t> w sposób element-po-elemencie. Oznacza on logiczne "lub" między dwoma wartościami.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Dla każdego wiersza porównuje oba warunki: jeśli którykolwiek z nich jest prawdziwy, wynik dla tego wiersza to True.</a:t>
            </a:r>
          </a:p>
        </p:txBody>
      </p:sp>
    </p:spTree>
    <p:extLst>
      <p:ext uri="{BB962C8B-B14F-4D97-AF65-F5344CB8AC3E}">
        <p14:creationId xmlns:p14="http://schemas.microsoft.com/office/powerpoint/2010/main" val="1269696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r>
              <a:rPr lang="pl-PL" dirty="0"/>
              <a:t>Dodatkowe wyjaśnienie znaku (</a:t>
            </a:r>
            <a:r>
              <a:rPr lang="pl-PL" b="1" dirty="0"/>
              <a:t>|</a:t>
            </a:r>
            <a:r>
              <a:rPr lang="pl-PL" dirty="0"/>
              <a:t>)</a:t>
            </a:r>
            <a:endParaRPr lang="pl-PL" b="1" dirty="0"/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Różnica między | a </a:t>
            </a:r>
            <a:r>
              <a:rPr lang="pl-PL" dirty="0" err="1"/>
              <a:t>or</a:t>
            </a: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| to operator bitowy lub logiczny dla operacji na obiektach takich jak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Series i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 Działa element-po-elemencie.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or</a:t>
            </a:r>
            <a:r>
              <a:rPr lang="pl-PL" dirty="0">
                <a:solidFill>
                  <a:schemeClr val="bg2"/>
                </a:solidFill>
              </a:rPr>
              <a:t> jest z kolei zarezerwowany dla prostych wartości logicznych (np. True lub </a:t>
            </a:r>
            <a:r>
              <a:rPr lang="pl-PL" dirty="0" err="1">
                <a:solidFill>
                  <a:schemeClr val="bg2"/>
                </a:solidFill>
              </a:rPr>
              <a:t>False</a:t>
            </a:r>
            <a:r>
              <a:rPr lang="pl-PL" dirty="0">
                <a:solidFill>
                  <a:schemeClr val="bg2"/>
                </a:solidFill>
              </a:rPr>
              <a:t>) i nie działa bezpośrednio na obiektach typu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Series lub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Próba użycia </a:t>
            </a:r>
            <a:r>
              <a:rPr lang="pl-PL" dirty="0" err="1"/>
              <a:t>or</a:t>
            </a:r>
            <a:r>
              <a:rPr lang="pl-PL" dirty="0"/>
              <a:t> na takich obiektach spowoduje błąd.</a:t>
            </a:r>
          </a:p>
        </p:txBody>
      </p:sp>
    </p:spTree>
    <p:extLst>
      <p:ext uri="{BB962C8B-B14F-4D97-AF65-F5344CB8AC3E}">
        <p14:creationId xmlns:p14="http://schemas.microsoft.com/office/powerpoint/2010/main" val="11182972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1076491E-1791-1DB2-B029-1E405C9F3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35" y="2420888"/>
            <a:ext cx="7538729" cy="273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85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ctr">
              <a:buNone/>
            </a:pPr>
            <a:r>
              <a:rPr lang="pl-PL" dirty="0"/>
              <a:t>Dodatkowe wyjaśnienie działania funkcji </a:t>
            </a:r>
            <a:r>
              <a:rPr lang="pl-PL" dirty="0" err="1"/>
              <a:t>mask</a:t>
            </a:r>
            <a:r>
              <a:rPr lang="pl-PL" dirty="0"/>
              <a:t>()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Używamy funkcji </a:t>
            </a:r>
            <a:r>
              <a:rPr lang="pl-PL" dirty="0" err="1"/>
              <a:t>mask</a:t>
            </a:r>
            <a:r>
              <a:rPr lang="pl-PL" dirty="0"/>
              <a:t>() do zastąpienia wartości odstających wartością górnego limitu.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mask</a:t>
            </a:r>
            <a:r>
              <a:rPr lang="pl-PL" dirty="0"/>
              <a:t>() w </a:t>
            </a:r>
            <a:r>
              <a:rPr lang="pl-PL" dirty="0" err="1"/>
              <a:t>pandas</a:t>
            </a:r>
            <a:r>
              <a:rPr lang="pl-PL" dirty="0"/>
              <a:t> zastępuje wartości w </a:t>
            </a:r>
            <a:r>
              <a:rPr lang="pl-PL" dirty="0" err="1"/>
              <a:t>DataFrame</a:t>
            </a:r>
            <a:r>
              <a:rPr lang="pl-PL" dirty="0"/>
              <a:t> tam, gdzie określony warunek jest spełniony.</a:t>
            </a:r>
          </a:p>
        </p:txBody>
      </p:sp>
    </p:spTree>
    <p:extLst>
      <p:ext uri="{BB962C8B-B14F-4D97-AF65-F5344CB8AC3E}">
        <p14:creationId xmlns:p14="http://schemas.microsoft.com/office/powerpoint/2010/main" val="304449317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mask</a:t>
            </a:r>
            <a:r>
              <a:rPr lang="pl-PL" dirty="0"/>
              <a:t>() – składnia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 err="1"/>
              <a:t>cond</a:t>
            </a:r>
            <a:r>
              <a:rPr lang="pl-PL" dirty="0"/>
              <a:t> – warunek logiczny, gdzie wartość powinna być zastąpiona (w tym przypadku są to wartości odstające).</a:t>
            </a:r>
          </a:p>
          <a:p>
            <a:pPr algn="just"/>
            <a:r>
              <a:rPr lang="pl-PL" dirty="0" err="1"/>
              <a:t>other</a:t>
            </a:r>
            <a:r>
              <a:rPr lang="pl-PL" dirty="0"/>
              <a:t> – wartości, które zastąpią oryginalne dane, jeśli warunek zostanie spełniony.</a:t>
            </a:r>
          </a:p>
          <a:p>
            <a:pPr algn="just"/>
            <a:r>
              <a:rPr lang="pl-PL" dirty="0" err="1"/>
              <a:t>axis</a:t>
            </a:r>
            <a:r>
              <a:rPr lang="pl-PL" dirty="0"/>
              <a:t> – określa, czy warunek i wartość mają być stosowane do wierszy (</a:t>
            </a:r>
            <a:r>
              <a:rPr lang="pl-PL" dirty="0" err="1"/>
              <a:t>axis</a:t>
            </a:r>
            <a:r>
              <a:rPr lang="pl-PL" dirty="0"/>
              <a:t>=0) czy kolumn (</a:t>
            </a:r>
            <a:r>
              <a:rPr lang="pl-PL" dirty="0" err="1"/>
              <a:t>axis</a:t>
            </a:r>
            <a:r>
              <a:rPr lang="pl-PL" dirty="0"/>
              <a:t>=1).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636547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ctr">
              <a:buNone/>
            </a:pPr>
            <a:r>
              <a:rPr lang="pl-PL" dirty="0"/>
              <a:t>Dodatkowe wyjaśnienie działania funkcji </a:t>
            </a:r>
            <a:r>
              <a:rPr lang="pl-PL" dirty="0" err="1"/>
              <a:t>mask</a:t>
            </a:r>
            <a:r>
              <a:rPr lang="pl-PL" dirty="0"/>
              <a:t>()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mask</a:t>
            </a:r>
            <a:r>
              <a:rPr lang="pl-PL" dirty="0"/>
              <a:t>() działa w ten sposób, że: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Gdziekolwiek wartość w </a:t>
            </a:r>
            <a:r>
              <a:rPr lang="pl-PL" dirty="0" err="1">
                <a:solidFill>
                  <a:schemeClr val="bg2"/>
                </a:solidFill>
              </a:rPr>
              <a:t>odstajace_wartosci</a:t>
            </a:r>
            <a:r>
              <a:rPr lang="pl-PL" dirty="0">
                <a:solidFill>
                  <a:schemeClr val="bg2"/>
                </a:solidFill>
              </a:rPr>
              <a:t> wynosi True, funkcja zastępuje odpowiednią wartość w </a:t>
            </a:r>
            <a:r>
              <a:rPr lang="pl-PL" dirty="0" err="1">
                <a:solidFill>
                  <a:schemeClr val="bg2"/>
                </a:solidFill>
              </a:rPr>
              <a:t>df</a:t>
            </a:r>
            <a:r>
              <a:rPr lang="pl-PL" dirty="0">
                <a:solidFill>
                  <a:schemeClr val="bg2"/>
                </a:solidFill>
              </a:rPr>
              <a:t> wartością z </a:t>
            </a:r>
            <a:r>
              <a:rPr lang="pl-PL" dirty="0" err="1">
                <a:solidFill>
                  <a:schemeClr val="bg2"/>
                </a:solidFill>
              </a:rPr>
              <a:t>gorny_limit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Gdzie wartość wynosi </a:t>
            </a:r>
            <a:r>
              <a:rPr lang="pl-PL" dirty="0" err="1">
                <a:solidFill>
                  <a:schemeClr val="bg2"/>
                </a:solidFill>
              </a:rPr>
              <a:t>False</a:t>
            </a:r>
            <a:r>
              <a:rPr lang="pl-PL" dirty="0">
                <a:solidFill>
                  <a:schemeClr val="bg2"/>
                </a:solidFill>
              </a:rPr>
              <a:t>, oryginalna wartość z </a:t>
            </a:r>
            <a:r>
              <a:rPr lang="pl-PL" dirty="0" err="1">
                <a:solidFill>
                  <a:schemeClr val="bg2"/>
                </a:solidFill>
              </a:rPr>
              <a:t>df</a:t>
            </a:r>
            <a:r>
              <a:rPr lang="pl-PL" dirty="0">
                <a:solidFill>
                  <a:schemeClr val="bg2"/>
                </a:solidFill>
              </a:rPr>
              <a:t> zostaje zachowana.</a:t>
            </a:r>
          </a:p>
        </p:txBody>
      </p:sp>
    </p:spTree>
    <p:extLst>
      <p:ext uri="{BB962C8B-B14F-4D97-AF65-F5344CB8AC3E}">
        <p14:creationId xmlns:p14="http://schemas.microsoft.com/office/powerpoint/2010/main" val="35097822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E4EB59D-A585-0844-CC7D-5F709EAC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C8728FA-8B10-C011-9371-82AACED68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15" y="2337412"/>
            <a:ext cx="10898370" cy="29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55921EE-B11A-43CF-F584-9F693812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04" y="2729217"/>
            <a:ext cx="11152592" cy="211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7E11AC4-9950-8C3A-6E44-DA2220FA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5"/>
          <a:stretch/>
        </p:blipFill>
        <p:spPr>
          <a:xfrm>
            <a:off x="1882323" y="2064510"/>
            <a:ext cx="842735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5364CC7-E47C-57D2-F4BD-FA44789C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0"/>
          <a:stretch/>
        </p:blipFill>
        <p:spPr>
          <a:xfrm>
            <a:off x="1165431" y="2536872"/>
            <a:ext cx="9861138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A2B8D4F-EE0F-2B24-E47C-FA90EA4037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/>
          <a:stretch/>
        </p:blipFill>
        <p:spPr>
          <a:xfrm>
            <a:off x="1768559" y="2540683"/>
            <a:ext cx="8654882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7A74164-D40D-38C4-ADEB-8F8272E8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2"/>
          <a:stretch/>
        </p:blipFill>
        <p:spPr>
          <a:xfrm>
            <a:off x="981479" y="2443713"/>
            <a:ext cx="10229041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16D4189-D154-EF01-E821-2660CA583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/>
          <a:stretch/>
        </p:blipFill>
        <p:spPr>
          <a:xfrm>
            <a:off x="980453" y="2564904"/>
            <a:ext cx="102310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F38A-C5D3-6044-4045-5B2A1BB2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B568E1-0212-9E2D-F533-146F4C4E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1501BD5-0E28-A370-30CE-06B1145B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Tabele Przestawne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Tabele przestawne to narzędzie umożliwiające podsumowanie i analizę danych w formie tabeli.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funkcję do tworzenia tabel przestawnych, co ułatwia analizę różnych aspektów danych.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FA13B30B-507C-EFFA-BE9A-B6D0CB42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82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F293-753C-8296-D360-4B242C32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E7697C-58AB-9E78-0CF7-D9099D38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FD38F3-5408-9119-6D4C-230412B5B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tabeli przestawnej: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7B378DA-4859-8E2B-6F7B-74B6D62D41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36"/>
          <a:stretch/>
        </p:blipFill>
        <p:spPr>
          <a:xfrm>
            <a:off x="1569055" y="2551060"/>
            <a:ext cx="9053890" cy="35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8747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BAAB-DBB6-40C1-4329-07D7BA1B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31F7961-0930-8049-46E1-2CB599D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89A988-3C9E-7B82-48F3-9E6B11306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85477B4-CA64-457E-2E07-DEA8685C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1"/>
          <a:stretch/>
        </p:blipFill>
        <p:spPr>
          <a:xfrm>
            <a:off x="610803" y="2338821"/>
            <a:ext cx="10970394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925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2BA1-D4CC-EB44-C07F-EFD7DAF8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D7CCA3-3145-09C0-1CF3-EA84EB32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301A1D-1306-3DAC-B93B-167E7281C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funkcji agregującej: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F123C3E-08E6-354E-C1E1-324A2463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32"/>
          <a:stretch/>
        </p:blipFill>
        <p:spPr>
          <a:xfrm>
            <a:off x="1654576" y="2710594"/>
            <a:ext cx="8882847" cy="21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320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4FB0-25DC-A261-D7D6-B98B06D9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62980E2-89C8-9352-B705-61A47FB0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B002B60-941A-FFE4-E86C-ED09E08F1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Uzupełnianie wartości brakujących: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6187C80-EA37-EF9D-FF62-501EEF2FD1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8"/>
          <a:stretch/>
        </p:blipFill>
        <p:spPr>
          <a:xfrm>
            <a:off x="596768" y="2278546"/>
            <a:ext cx="10998463" cy="23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7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1. 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BE8A2AB-964E-65A8-8EB5-F8674B2D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9BF2877-C0E1-9AC6-43AB-99847441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13" y="2348880"/>
            <a:ext cx="11191370" cy="2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Pythonie</a:t>
            </a:r>
            <a:r>
              <a:rPr lang="pl-PL" dirty="0"/>
              <a:t>, a dokładniej w bibliotece </a:t>
            </a:r>
            <a:r>
              <a:rPr lang="pl-PL" dirty="0" err="1"/>
              <a:t>pandas</a:t>
            </a:r>
            <a:r>
              <a:rPr lang="pl-PL" dirty="0"/>
              <a:t>, metoda </a:t>
            </a:r>
            <a:r>
              <a:rPr lang="pl-PL" dirty="0" err="1"/>
              <a:t>groupby</a:t>
            </a:r>
            <a:r>
              <a:rPr lang="pl-PL" dirty="0"/>
              <a:t>() służy do grupowania danych na podstawie jednej lub więcej kolumn. W wyniku grupowania powstaje obiekt, który przechowuje dane pogrupowane według wskazanych kolumn. Jednak domyślnie po wykonaniu operacji grupowania, indeksowanie odbywa się w oparciu o wartości kolumn, według których grupowaliśmy.</a:t>
            </a:r>
          </a:p>
        </p:txBody>
      </p:sp>
    </p:spTree>
    <p:extLst>
      <p:ext uri="{BB962C8B-B14F-4D97-AF65-F5344CB8AC3E}">
        <p14:creationId xmlns:p14="http://schemas.microsoft.com/office/powerpoint/2010/main" val="29549520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r>
              <a:rPr lang="pl-PL" dirty="0" err="1"/>
              <a:t>reset_index</a:t>
            </a:r>
            <a:r>
              <a:rPr lang="pl-PL" dirty="0"/>
              <a:t>(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’):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Operacja ta resetuje indeks utworzony automatycznie przez metodę </a:t>
            </a:r>
            <a:r>
              <a:rPr lang="pl-PL" dirty="0" err="1"/>
              <a:t>groupby</a:t>
            </a:r>
            <a:r>
              <a:rPr lang="pl-PL" dirty="0"/>
              <a:t>() i przekształca go w regularne kolumny.</a:t>
            </a:r>
          </a:p>
          <a:p>
            <a:pPr algn="just"/>
            <a:r>
              <a:rPr lang="pl-PL" dirty="0"/>
              <a:t>Dodatkowo, </a:t>
            </a:r>
            <a:r>
              <a:rPr lang="pl-PL" dirty="0" err="1"/>
              <a:t>name</a:t>
            </a:r>
            <a:r>
              <a:rPr lang="pl-PL" dirty="0"/>
              <a:t>='</a:t>
            </a:r>
            <a:r>
              <a:rPr lang="pl-PL" dirty="0" err="1"/>
              <a:t>Count</a:t>
            </a:r>
            <a:r>
              <a:rPr lang="pl-PL" dirty="0"/>
              <a:t>' wskazuje, że wynik z .</a:t>
            </a:r>
            <a:r>
              <a:rPr lang="pl-PL" dirty="0" err="1"/>
              <a:t>size</a:t>
            </a:r>
            <a:r>
              <a:rPr lang="pl-PL" dirty="0"/>
              <a:t>() (czyli liczebność grup) będzie zapisany w nowej kolumnie o nazwie '</a:t>
            </a:r>
            <a:r>
              <a:rPr lang="pl-PL" dirty="0" err="1"/>
              <a:t>Count</a:t>
            </a:r>
            <a:r>
              <a:rPr lang="pl-PL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81861331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Innymi słowy, metoda </a:t>
            </a:r>
            <a:r>
              <a:rPr lang="pl-PL" dirty="0" err="1"/>
              <a:t>reset_index</a:t>
            </a:r>
            <a:r>
              <a:rPr lang="pl-PL" dirty="0"/>
              <a:t>() przekształca wynik grupowania z tzw. "</a:t>
            </a:r>
            <a:r>
              <a:rPr lang="pl-PL" dirty="0" err="1"/>
              <a:t>MultiIndex</a:t>
            </a:r>
            <a:r>
              <a:rPr lang="pl-PL" dirty="0"/>
              <a:t>" (indeks wielopoziomowy) na bardziej przejrzysty </a:t>
            </a:r>
            <a:r>
              <a:rPr lang="pl-PL" dirty="0" err="1"/>
              <a:t>DataFrame</a:t>
            </a:r>
            <a:r>
              <a:rPr lang="pl-PL" dirty="0"/>
              <a:t>, w którym kolumny, po których grupowaliśmy, będą wyświetlane normalnie, a liczebność pojawi się w osobnej kolumnie.</a:t>
            </a:r>
          </a:p>
        </p:txBody>
      </p:sp>
    </p:spTree>
    <p:extLst>
      <p:ext uri="{BB962C8B-B14F-4D97-AF65-F5344CB8AC3E}">
        <p14:creationId xmlns:p14="http://schemas.microsoft.com/office/powerpoint/2010/main" val="195296456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Dzięki </a:t>
            </a:r>
            <a:r>
              <a:rPr lang="pl-PL" dirty="0" err="1"/>
              <a:t>reset_index</a:t>
            </a:r>
            <a:r>
              <a:rPr lang="pl-PL" dirty="0"/>
              <a:t>(), dane z grupowania są w bardziej przejrzystym formacie, a </a:t>
            </a:r>
            <a:r>
              <a:rPr lang="pl-PL" dirty="0" err="1"/>
              <a:t>Count</a:t>
            </a:r>
            <a:r>
              <a:rPr lang="pl-PL" dirty="0"/>
              <a:t> wskazuje, ile razy dana kombinacja wartości pojawia się w oryginalnym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Krótko mówiąc, </a:t>
            </a:r>
            <a:r>
              <a:rPr lang="pl-PL" dirty="0" err="1"/>
              <a:t>reset_index</a:t>
            </a:r>
            <a:r>
              <a:rPr lang="pl-PL" dirty="0"/>
              <a:t>() przekształca złożoną strukturę indeksów grupowania w prosty, tradycyjny </a:t>
            </a:r>
            <a:r>
              <a:rPr lang="pl-PL" dirty="0" err="1"/>
              <a:t>DataFrame</a:t>
            </a:r>
            <a:r>
              <a:rPr lang="pl-PL" dirty="0"/>
              <a:t> z normalnymi kolumnami.</a:t>
            </a:r>
          </a:p>
        </p:txBody>
      </p:sp>
    </p:spTree>
    <p:extLst>
      <p:ext uri="{BB962C8B-B14F-4D97-AF65-F5344CB8AC3E}">
        <p14:creationId xmlns:p14="http://schemas.microsoft.com/office/powerpoint/2010/main" val="317248476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biblioteki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ctr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16C42A9-C3EF-9E30-767E-DB2D6E64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52" y="2001001"/>
            <a:ext cx="5509737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807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4D74B9-1DBC-FD0F-28E0-28B695A08C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4DEFB-6CB1-95D6-5898-A64835B8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8026EE-8A39-C634-5E48-0F89A8D3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4039AA-45C3-7F8D-810A-C6005B90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62361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3. 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4. 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7F9A9A6-DE4C-E3C7-E831-81FD5A3B6C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/>
          <a:stretch/>
        </p:blipFill>
        <p:spPr>
          <a:xfrm>
            <a:off x="2364157" y="2083953"/>
            <a:ext cx="746368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51EDF12-B4F8-1E23-A93D-3FB1904D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87D6F80-4A68-F8C3-7010-690FF9BE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4"/>
          <a:stretch/>
        </p:blipFill>
        <p:spPr>
          <a:xfrm>
            <a:off x="1283095" y="2279869"/>
            <a:ext cx="9625810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6EA33F7E-C8F1-1B73-4713-53071F7F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3BE8D03-D5BD-3B54-11F2-2CB44DBD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FD2E27-9552-813E-6056-49752BD6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7641237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4260D81-D328-AA35-F7AF-0D9144DA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to kluczowy element analizy danych, pozwalający przedstawić wnioski i trendy w sposób czytelny i zrozumiały.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to dwie popularne biblioteki w języku </a:t>
            </a:r>
            <a:r>
              <a:rPr lang="pl-PL" dirty="0" err="1"/>
              <a:t>Python</a:t>
            </a:r>
            <a:r>
              <a:rPr lang="pl-PL" dirty="0"/>
              <a:t> używane do tworzenia wykresów i wizualizacji danych. Poniżej omówię podstawowe elementy związane z wizualizacją danych, zgodnie z programem szkolenia.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1492EDA1-52B7-837E-EB21-B2F4648CE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439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930C75-10FC-73F2-B8B9-B56E984C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Rodzaje Wykresów i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istnieje wiele rodzajów wykresów, takich jak:</a:t>
            </a:r>
          </a:p>
          <a:p>
            <a:pPr lvl="1" algn="just"/>
            <a:r>
              <a:rPr lang="pl-PL" dirty="0"/>
              <a:t>histogramy,</a:t>
            </a:r>
          </a:p>
          <a:p>
            <a:pPr lvl="1" algn="just"/>
            <a:r>
              <a:rPr lang="pl-PL" dirty="0"/>
              <a:t>wykresy słupkowe,</a:t>
            </a:r>
          </a:p>
          <a:p>
            <a:pPr lvl="1" algn="just"/>
            <a:r>
              <a:rPr lang="pl-PL" dirty="0"/>
              <a:t>wykresy punktowe,</a:t>
            </a:r>
          </a:p>
          <a:p>
            <a:pPr lvl="1" algn="just"/>
            <a:r>
              <a:rPr lang="pl-PL" dirty="0"/>
              <a:t>wykresy liniowe,</a:t>
            </a:r>
          </a:p>
          <a:p>
            <a:pPr lvl="1" algn="just"/>
            <a:r>
              <a:rPr lang="pl-PL" dirty="0" err="1"/>
              <a:t>heatmapy</a:t>
            </a:r>
            <a:r>
              <a:rPr lang="pl-PL" dirty="0"/>
              <a:t>,</a:t>
            </a:r>
          </a:p>
          <a:p>
            <a:pPr lvl="1" algn="just"/>
            <a:r>
              <a:rPr lang="pl-PL" dirty="0" err="1"/>
              <a:t>pairploty</a:t>
            </a:r>
            <a:r>
              <a:rPr lang="pl-PL" dirty="0"/>
              <a:t> itp.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Każdy z tych rodzajów wykresów może być dostosowany do konkretnego celu analizy danych.</a:t>
            </a:r>
          </a:p>
        </p:txBody>
      </p:sp>
    </p:spTree>
    <p:extLst>
      <p:ext uri="{BB962C8B-B14F-4D97-AF65-F5344CB8AC3E}">
        <p14:creationId xmlns:p14="http://schemas.microsoft.com/office/powerpoint/2010/main" val="80854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5. Wbudowane Komendy Magiczne: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obsługuje tzw. "komendy magiczne" poprzez prefiks "%" lub "%%". Przykładowo, `%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inline</a:t>
            </a:r>
            <a:r>
              <a:rPr lang="pl-PL" dirty="0"/>
              <a:t>` pozwala na wyświetlanie wykresów bezpośrednio w notatniku.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6. 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63646812-DDFD-71B6-6078-C844F0CC2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2359"/>
          <a:stretch/>
        </p:blipFill>
        <p:spPr>
          <a:xfrm>
            <a:off x="3287688" y="1455407"/>
            <a:ext cx="5616624" cy="5191286"/>
          </a:xfrm>
        </p:spPr>
      </p:pic>
    </p:spTree>
    <p:extLst>
      <p:ext uri="{BB962C8B-B14F-4D97-AF65-F5344CB8AC3E}">
        <p14:creationId xmlns:p14="http://schemas.microsoft.com/office/powerpoint/2010/main" val="3654309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735F3FD-AC8F-2C36-1880-7D5CABCBD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015" y="1412776"/>
            <a:ext cx="6527113" cy="5112568"/>
          </a:xfrm>
        </p:spPr>
      </p:pic>
    </p:spTree>
    <p:extLst>
      <p:ext uri="{BB962C8B-B14F-4D97-AF65-F5344CB8AC3E}">
        <p14:creationId xmlns:p14="http://schemas.microsoft.com/office/powerpoint/2010/main" val="139033778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24BF02B-A76A-B147-E5DF-AB9F88F6C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599" y="1412777"/>
            <a:ext cx="6699259" cy="5136098"/>
          </a:xfrm>
        </p:spPr>
      </p:pic>
    </p:spTree>
    <p:extLst>
      <p:ext uri="{BB962C8B-B14F-4D97-AF65-F5344CB8AC3E}">
        <p14:creationId xmlns:p14="http://schemas.microsoft.com/office/powerpoint/2010/main" val="206792005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dwa zestawy danych dotyczące temperatury w dwóch różnych miejscach (w stopniach </a:t>
            </a:r>
            <a:r>
              <a:rPr lang="pl-PL" dirty="0" err="1"/>
              <a:t>Celsiusza</a:t>
            </a:r>
            <a:r>
              <a:rPr lang="pl-PL" dirty="0"/>
              <a:t>):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1: [20, 21, 22, 22, 23, 24, 25, 25, 25, 26, 26, 26, 27, 27, 27]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2: [15, 16, 16, 17, 17, 18, 18, 19, 19, 20, 20, 21, 21, 22, 22]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Zbadajmy podstawowe miary rozkładu dla obu zestawów danych, takie jak średnia, odchylenie standardowe, </a:t>
            </a:r>
            <a:r>
              <a:rPr lang="pl-PL" dirty="0" err="1"/>
              <a:t>kurtoza</a:t>
            </a:r>
            <a:r>
              <a:rPr lang="pl-PL" dirty="0"/>
              <a:t> itp.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Rozwiązania do ćwiczenia można przedstawić w formie kodu w </a:t>
            </a:r>
            <a:r>
              <a:rPr lang="pl-PL" dirty="0" err="1"/>
              <a:t>Jupyter</a:t>
            </a:r>
            <a:r>
              <a:rPr lang="pl-PL" dirty="0"/>
              <a:t> Notebook, aby lepiej zobaczyć, jak te miary są obliczane dla konkretnych danych.</a:t>
            </a:r>
          </a:p>
        </p:txBody>
      </p:sp>
    </p:spTree>
    <p:extLst>
      <p:ext uri="{BB962C8B-B14F-4D97-AF65-F5344CB8AC3E}">
        <p14:creationId xmlns:p14="http://schemas.microsoft.com/office/powerpoint/2010/main" val="19352443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7CE341F-DD00-99C8-15F2-83215416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62" r="-1"/>
          <a:stretch/>
        </p:blipFill>
        <p:spPr>
          <a:xfrm>
            <a:off x="2927648" y="1883115"/>
            <a:ext cx="6349969" cy="463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012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- wizualizacja: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34FD26A-5B77-861F-D275-F6D30744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3"/>
          <a:stretch/>
        </p:blipFill>
        <p:spPr>
          <a:xfrm>
            <a:off x="3493567" y="2012119"/>
            <a:ext cx="5204865" cy="43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2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– wizualizacja (wykresy):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23AA754-C646-DAB0-0957-A9FC2925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20" y="2763067"/>
            <a:ext cx="6919560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8325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Rozwiązanie - omówienie:</a:t>
            </a:r>
          </a:p>
          <a:p>
            <a:pPr lvl="1" algn="just"/>
            <a:r>
              <a:rPr lang="pl-PL" dirty="0"/>
              <a:t>W kodzie użyto dwóch głównych rodzajów wizualizacji danych: histogramów i diagramów skrzynkowych (</a:t>
            </a:r>
            <a:r>
              <a:rPr lang="pl-PL" dirty="0" err="1"/>
              <a:t>boxplotów</a:t>
            </a:r>
            <a:r>
              <a:rPr lang="pl-PL" dirty="0"/>
              <a:t>).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b="1" dirty="0"/>
              <a:t>Histogramy:</a:t>
            </a:r>
          </a:p>
          <a:p>
            <a:pPr marL="0" indent="0" algn="just">
              <a:buNone/>
            </a:pPr>
            <a:r>
              <a:rPr lang="pl-PL" dirty="0"/>
              <a:t>1. Zestaw 1 - Rozkład Temperatury:</a:t>
            </a:r>
          </a:p>
          <a:p>
            <a:pPr lvl="1" algn="just"/>
            <a:r>
              <a:rPr lang="pl-PL" dirty="0"/>
              <a:t>Histogram przedstawia rozkład wartości temperatury w zestawie 1.</a:t>
            </a:r>
          </a:p>
          <a:p>
            <a:pPr lvl="1" algn="just"/>
            <a:r>
              <a:rPr lang="pl-PL" dirty="0"/>
              <a:t>Parametr </a:t>
            </a:r>
            <a:r>
              <a:rPr lang="pl-PL" dirty="0" err="1"/>
              <a:t>bins</a:t>
            </a:r>
            <a:r>
              <a:rPr lang="pl-PL" dirty="0"/>
              <a:t>=5 oznacza, że dane są podzielone na pięć przedziałów.</a:t>
            </a:r>
          </a:p>
          <a:p>
            <a:pPr lvl="1" algn="just"/>
            <a:r>
              <a:rPr lang="pl-PL" dirty="0"/>
              <a:t>Wartości są reprezentowane na osi x, a liczność wystąpień w każdym przedziale na osi y.</a:t>
            </a:r>
          </a:p>
          <a:p>
            <a:pPr lvl="1"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2. Zestaw 2 - Rozkład Temperatury:</a:t>
            </a:r>
          </a:p>
          <a:p>
            <a:pPr lvl="1" algn="just"/>
            <a:r>
              <a:rPr lang="pl-PL" dirty="0"/>
              <a:t>Analogicznie do zestawu 1, histogram przedstawia rozkład wartości temperatury w zestawie 2.</a:t>
            </a:r>
          </a:p>
        </p:txBody>
      </p:sp>
    </p:spTree>
    <p:extLst>
      <p:ext uri="{BB962C8B-B14F-4D97-AF65-F5344CB8AC3E}">
        <p14:creationId xmlns:p14="http://schemas.microsoft.com/office/powerpoint/2010/main" val="30233074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Diagramy Skrzynkowe (</a:t>
            </a:r>
            <a:r>
              <a:rPr lang="pl-PL" b="1" dirty="0" err="1"/>
              <a:t>Boxplots</a:t>
            </a:r>
            <a:r>
              <a:rPr lang="pl-PL" b="1" dirty="0"/>
              <a:t>):</a:t>
            </a:r>
          </a:p>
          <a:p>
            <a:pPr marL="0" indent="0" algn="just">
              <a:buNone/>
            </a:pPr>
            <a:r>
              <a:rPr lang="pl-PL" dirty="0"/>
              <a:t>1. Zestaw 1 -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Diagram skrzynkowy prezentuje rozkład wartości w zestawie 1.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Linia środkowa w pudełku to mediana, a górna i dolna krawędź pudełka oznaczają pierwszy i 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"Wąsy" na końcach pudełka reprezentują zakres danych, a potencjalne wartości odstające są oznaczone punktami.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/>
              <a:t>2. Zestaw 2 -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Analogicznie do zestawu 1, diagram skrzynkowy prezentuje rozkład wartości w zestawie 2.</a:t>
            </a:r>
          </a:p>
        </p:txBody>
      </p:sp>
    </p:spTree>
    <p:extLst>
      <p:ext uri="{BB962C8B-B14F-4D97-AF65-F5344CB8AC3E}">
        <p14:creationId xmlns:p14="http://schemas.microsoft.com/office/powerpoint/2010/main" val="26698164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- interpretacja:</a:t>
            </a:r>
          </a:p>
          <a:p>
            <a:pPr lvl="1" algn="just"/>
            <a:r>
              <a:rPr lang="pl-PL" sz="2500" dirty="0"/>
              <a:t>Histogramy pozwalają na wizualną ocenę rozkładu danych, identyfikację </a:t>
            </a:r>
            <a:r>
              <a:rPr lang="pl-PL" sz="2500" dirty="0" err="1"/>
              <a:t>modów</a:t>
            </a:r>
            <a:r>
              <a:rPr lang="pl-PL" sz="2500" dirty="0"/>
              <a:t>, a także ocenę symetrii i skośności rozkładu.</a:t>
            </a:r>
          </a:p>
          <a:p>
            <a:pPr lvl="1" algn="just"/>
            <a:r>
              <a:rPr lang="pl-PL" sz="2500" dirty="0"/>
              <a:t>Diagramy skrzynkowe pozwalają na szybkie zrozumienie centralnej tendencji (mediana) i rozproszenia danych, a także na identyfikację wartości odstających.</a:t>
            </a:r>
          </a:p>
        </p:txBody>
      </p:sp>
    </p:spTree>
    <p:extLst>
      <p:ext uri="{BB962C8B-B14F-4D97-AF65-F5344CB8AC3E}">
        <p14:creationId xmlns:p14="http://schemas.microsoft.com/office/powerpoint/2010/main" val="2204112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7. 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8. 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1 wydaje się mieć bardziej jednostajny rozkład temperatur, z mniejszą zmiennością.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2 ma bardziej skośny rozkład, z większym zakresem temperatur.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pozwala szybko zrozumieć charakterystykę rozkładu, co jest istotne w analizie statystycznej.</a:t>
            </a:r>
          </a:p>
        </p:txBody>
      </p:sp>
    </p:spTree>
    <p:extLst>
      <p:ext uri="{BB962C8B-B14F-4D97-AF65-F5344CB8AC3E}">
        <p14:creationId xmlns:p14="http://schemas.microsoft.com/office/powerpoint/2010/main" val="163423126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05B341-CBFA-7912-03A3-55694F3D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59"/>
          <a:stretch/>
        </p:blipFill>
        <p:spPr>
          <a:xfrm>
            <a:off x="2340236" y="2669263"/>
            <a:ext cx="7511528" cy="22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594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Histogramy: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plt.figure</a:t>
            </a:r>
            <a:r>
              <a:rPr lang="pl-PL" dirty="0">
                <a:solidFill>
                  <a:schemeClr val="bg2"/>
                </a:solidFill>
              </a:rPr>
              <a:t>(</a:t>
            </a:r>
            <a:r>
              <a:rPr lang="pl-PL" dirty="0" err="1">
                <a:solidFill>
                  <a:schemeClr val="bg2"/>
                </a:solidFill>
              </a:rPr>
              <a:t>figsize</a:t>
            </a:r>
            <a:r>
              <a:rPr lang="pl-PL" dirty="0">
                <a:solidFill>
                  <a:schemeClr val="bg2"/>
                </a:solidFill>
              </a:rPr>
              <a:t>=(12, 6)): Ustawienie rozmiaru całego wykresu.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1): Tworzenie siatki 2x2 i ustawienie pierwszego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plt.hist</a:t>
            </a:r>
            <a:r>
              <a:rPr lang="pl-PL" dirty="0">
                <a:solidFill>
                  <a:schemeClr val="bg2"/>
                </a:solidFill>
              </a:rPr>
              <a:t>(zestaw_1, </a:t>
            </a:r>
            <a:r>
              <a:rPr lang="pl-PL" dirty="0" err="1">
                <a:solidFill>
                  <a:schemeClr val="bg2"/>
                </a:solidFill>
              </a:rPr>
              <a:t>bins</a:t>
            </a:r>
            <a:r>
              <a:rPr lang="pl-PL" dirty="0">
                <a:solidFill>
                  <a:schemeClr val="bg2"/>
                </a:solidFill>
              </a:rPr>
              <a:t>=5, </a:t>
            </a:r>
            <a:r>
              <a:rPr lang="pl-PL" dirty="0" err="1">
                <a:solidFill>
                  <a:schemeClr val="bg2"/>
                </a:solidFill>
              </a:rPr>
              <a:t>color</a:t>
            </a:r>
            <a:r>
              <a:rPr lang="pl-PL" dirty="0">
                <a:solidFill>
                  <a:schemeClr val="bg2"/>
                </a:solidFill>
              </a:rPr>
              <a:t>='</a:t>
            </a:r>
            <a:r>
              <a:rPr lang="pl-PL" dirty="0" err="1">
                <a:solidFill>
                  <a:schemeClr val="bg2"/>
                </a:solidFill>
              </a:rPr>
              <a:t>blue</a:t>
            </a:r>
            <a:r>
              <a:rPr lang="pl-PL" dirty="0">
                <a:solidFill>
                  <a:schemeClr val="bg2"/>
                </a:solidFill>
              </a:rPr>
              <a:t>', </a:t>
            </a:r>
            <a:r>
              <a:rPr lang="pl-PL" dirty="0" err="1">
                <a:solidFill>
                  <a:schemeClr val="bg2"/>
                </a:solidFill>
              </a:rPr>
              <a:t>alpha</a:t>
            </a:r>
            <a:r>
              <a:rPr lang="pl-PL" dirty="0">
                <a:solidFill>
                  <a:schemeClr val="bg2"/>
                </a:solidFill>
              </a:rPr>
              <a:t>=0.7): Tworzenie histogramu dla zestawu 1 z 5 przedziałami, niebieskim kolorem i 70% przezroczystością.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Rozkład Temperatury'):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5219035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D1E6180-2F48-8569-41B7-4257FF27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77" y="2984938"/>
            <a:ext cx="6766646" cy="8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0011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302562767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Wizualizacja jest przygotowywana w formie siatki 2x2, gdzie górny wiersz zawiera histogramy, a dolny wiersz diagramy skrzynkowe.</a:t>
            </a:r>
          </a:p>
          <a:p>
            <a:pPr lvl="1" algn="just"/>
            <a:r>
              <a:rPr lang="pl-PL" dirty="0"/>
              <a:t>Każdy </a:t>
            </a:r>
            <a:r>
              <a:rPr lang="pl-PL" dirty="0" err="1"/>
              <a:t>subplot</a:t>
            </a:r>
            <a:r>
              <a:rPr lang="pl-PL" dirty="0"/>
              <a:t> jest tworzony przy użyciu funkcji `</a:t>
            </a:r>
            <a:r>
              <a:rPr lang="pl-PL" dirty="0" err="1"/>
              <a:t>plt.subplot</a:t>
            </a:r>
            <a:r>
              <a:rPr lang="pl-PL" dirty="0"/>
              <a:t>`, a następnie dodawane są odpowiednie wizualizacje danych.</a:t>
            </a:r>
          </a:p>
          <a:p>
            <a:pPr lvl="1" algn="just"/>
            <a:r>
              <a:rPr lang="pl-PL" dirty="0" err="1"/>
              <a:t>plt.tight_layout</a:t>
            </a:r>
            <a:r>
              <a:rPr lang="pl-PL" dirty="0"/>
              <a:t>() pomaga w ułożeniu wykresów, aby uniknąć nakładania się elementów.</a:t>
            </a:r>
          </a:p>
        </p:txBody>
      </p:sp>
    </p:spTree>
    <p:extLst>
      <p:ext uri="{BB962C8B-B14F-4D97-AF65-F5344CB8AC3E}">
        <p14:creationId xmlns:p14="http://schemas.microsoft.com/office/powerpoint/2010/main" val="122875376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65542842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metody </a:t>
            </a:r>
            <a:r>
              <a:rPr lang="pl-PL" dirty="0" err="1"/>
              <a:t>plt.hist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E8983F2-533C-F072-55C1-8C0194E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22"/>
          <a:stretch/>
        </p:blipFill>
        <p:spPr>
          <a:xfrm>
            <a:off x="1910563" y="1988840"/>
            <a:ext cx="8370874" cy="460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0206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przykładowych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DD31B0D-B27D-C3B8-2F27-A11C1A73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802" y="2282966"/>
            <a:ext cx="5014395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8809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7C5558D-0009-46D7-2FD5-4F0678D5B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Elementy </a:t>
            </a:r>
            <a:r>
              <a:rPr lang="pl-PL" dirty="0" err="1"/>
              <a:t>Storytelling</a:t>
            </a:r>
            <a:r>
              <a:rPr lang="pl-PL" dirty="0"/>
              <a:t> w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Tworzenie wykresów nie polega tylko na przedstawieniu danych. Ważne jest także uwzględnienie elementów </a:t>
            </a:r>
            <a:r>
              <a:rPr lang="pl-PL" dirty="0" err="1"/>
              <a:t>storytellingu</a:t>
            </a:r>
            <a:r>
              <a:rPr lang="pl-PL" dirty="0"/>
              <a:t>, czyli takiego przedstawienia danych, które łatwo zrozumie każdy odbiorca.</a:t>
            </a:r>
          </a:p>
        </p:txBody>
      </p:sp>
    </p:spTree>
    <p:extLst>
      <p:ext uri="{BB962C8B-B14F-4D97-AF65-F5344CB8AC3E}">
        <p14:creationId xmlns:p14="http://schemas.microsoft.com/office/powerpoint/2010/main" val="366583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Zadanie: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Otwórz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Utwórz nowy notatnik.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Dodaj kilka komórek kodu i tekstu.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Uruchom kod w komórkach i zobacz, jak zmieniają się wyniki.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84" y="2358204"/>
            <a:ext cx="8091031" cy="14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57D6CBD-955B-EAA5-595C-ED4E5A616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441"/>
          <a:stretch/>
        </p:blipFill>
        <p:spPr>
          <a:xfrm>
            <a:off x="1703512" y="2215302"/>
            <a:ext cx="9807450" cy="2427396"/>
          </a:xfrm>
        </p:spPr>
      </p:pic>
    </p:spTree>
    <p:extLst>
      <p:ext uri="{BB962C8B-B14F-4D97-AF65-F5344CB8AC3E}">
        <p14:creationId xmlns:p14="http://schemas.microsoft.com/office/powerpoint/2010/main" val="241816372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F0CF65F-C05E-62B3-F51B-34605D169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855" y="1484784"/>
            <a:ext cx="6784290" cy="4992023"/>
          </a:xfrm>
        </p:spPr>
      </p:pic>
    </p:spTree>
    <p:extLst>
      <p:ext uri="{BB962C8B-B14F-4D97-AF65-F5344CB8AC3E}">
        <p14:creationId xmlns:p14="http://schemas.microsoft.com/office/powerpoint/2010/main" val="8770827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 err="1"/>
              <a:t>Storytelling</a:t>
            </a:r>
            <a:r>
              <a:rPr lang="pl-PL" dirty="0"/>
              <a:t> w kontekście wizualizacji danych odnosi się do umiejętności opowiadania historii za pomocą wykresów i grafik.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Oto kilka elementów </a:t>
            </a:r>
            <a:r>
              <a:rPr lang="pl-PL" dirty="0" err="1"/>
              <a:t>storytellingu</a:t>
            </a:r>
            <a:r>
              <a:rPr lang="pl-PL" dirty="0"/>
              <a:t>, które można zauważyć w wykresie z punktu 2: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Nagłówek zawierający informację: Tytuł "Wartość w kategoriach" informuje użytkownika o głównym temacie wykresu i o tym, co próbuje przedstawić.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Kontekst i Cel: Wykres wskazuje, że ma przedstawić wartości w różnych kategoriach. Cel wykresu może być jasno określony przez opisanie, co oznaczają te wartości i dlaczego są ważne.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Zrozumiałe i Przystępne Dla Odbiorcy: Wykres jest czytelny i łatwy do zrozumienia nawet dla osób, które nie są specjalistami w dziedzinie analizy danych. Każda kategoria jest oznaczona i jest jasne, jakie wartości są przedstawione.</a:t>
            </a:r>
          </a:p>
        </p:txBody>
      </p:sp>
    </p:spTree>
    <p:extLst>
      <p:ext uri="{BB962C8B-B14F-4D97-AF65-F5344CB8AC3E}">
        <p14:creationId xmlns:p14="http://schemas.microsoft.com/office/powerpoint/2010/main" val="234799672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337D0CF-9AB1-3CD8-3B5C-84E3B8767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 algn="just"/>
            <a:r>
              <a:rPr lang="pl-PL" dirty="0"/>
              <a:t>Narracja poprzez wizualizację: Wykres sam w sobie stanowi część narracji. Dzięki klarownemu przedstawieniu danych użytkownik może zrozumieć trend lub zależności między różnymi kategoriami.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Podkreślenie punktu centralnego: Wykres może podkreślać konkretne trendy, różnice lub podobieństwa między kategoriami. Może to być zrobione poprzez różne elementy wizualne, takie jak kolorystyka, wielkość, czy tekst dodany do wykresu.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Inspirująca akcja lub refleksja: Wykres może inspirować do dalszej analizy danych lub działań, lub może prowokować refleksję na temat prezentowanych informacji.</a:t>
            </a:r>
          </a:p>
          <a:p>
            <a:pPr lvl="1" algn="just"/>
            <a:endParaRPr lang="pl-PL" dirty="0"/>
          </a:p>
          <a:p>
            <a:pPr marL="457200" lvl="1" indent="0" algn="just">
              <a:buNone/>
            </a:pPr>
            <a:r>
              <a:rPr lang="pl-PL" dirty="0"/>
              <a:t>Wszystkie te elementy pomagają w skutecznym </a:t>
            </a:r>
            <a:r>
              <a:rPr lang="pl-PL" dirty="0" err="1"/>
              <a:t>storytellingu</a:t>
            </a:r>
            <a:r>
              <a:rPr lang="pl-PL" dirty="0"/>
              <a:t> danych, czyli opowiadaniu historii, która jest zrozumiała, angażująca i inspirująca dla odbiorcy.</a:t>
            </a:r>
          </a:p>
        </p:txBody>
      </p:sp>
    </p:spTree>
    <p:extLst>
      <p:ext uri="{BB962C8B-B14F-4D97-AF65-F5344CB8AC3E}">
        <p14:creationId xmlns:p14="http://schemas.microsoft.com/office/powerpoint/2010/main" val="334110296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1.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AE33542-0273-3F6F-C090-16DDD58E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13"/>
          <a:stretch/>
        </p:blipFill>
        <p:spPr>
          <a:xfrm>
            <a:off x="946307" y="2348879"/>
            <a:ext cx="10299386" cy="37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7714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/>
              <a:t>Rozwiązanie.</a:t>
            </a:r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6AE0D48-CB11-3823-9A93-7DE0B330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419" y="1988840"/>
            <a:ext cx="7087214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2178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Przydatne Funkcje i Skróty: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 istnieje wiele przydatnych funkcji i skrótów klawiszowych ułatwiających pracę. Na przykład: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('Tytuł') - Dodanie tytułu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plt.xlabel</a:t>
            </a:r>
            <a:r>
              <a:rPr lang="pl-PL" dirty="0">
                <a:solidFill>
                  <a:schemeClr val="bg2"/>
                </a:solidFill>
              </a:rPr>
              <a:t>('Oś X') - Dodanie opisu osi X.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plt.ylabel</a:t>
            </a:r>
            <a:r>
              <a:rPr lang="pl-PL" dirty="0">
                <a:solidFill>
                  <a:schemeClr val="bg2"/>
                </a:solidFill>
              </a:rPr>
              <a:t>('Oś Y') - Dodanie opisu osi Y.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plt.legend</a:t>
            </a:r>
            <a:r>
              <a:rPr lang="pl-PL" dirty="0">
                <a:solidFill>
                  <a:schemeClr val="bg2"/>
                </a:solidFill>
              </a:rPr>
              <a:t>() - Dodanie legendy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plt.grid</a:t>
            </a:r>
            <a:r>
              <a:rPr lang="pl-PL" dirty="0">
                <a:solidFill>
                  <a:schemeClr val="bg2"/>
                </a:solidFill>
              </a:rPr>
              <a:t>(True) - Dodanie siatki.</a:t>
            </a:r>
          </a:p>
        </p:txBody>
      </p:sp>
    </p:spTree>
    <p:extLst>
      <p:ext uri="{BB962C8B-B14F-4D97-AF65-F5344CB8AC3E}">
        <p14:creationId xmlns:p14="http://schemas.microsoft.com/office/powerpoint/2010/main" val="345378584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79F75E3-B28A-AF7E-C50D-F1FF02B5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52"/>
          <a:stretch/>
        </p:blipFill>
        <p:spPr>
          <a:xfrm>
            <a:off x="3391551" y="1287724"/>
            <a:ext cx="5408898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0922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2.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19D3B73-72E9-8EF0-CA62-19ED7924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35" y="2438314"/>
            <a:ext cx="5654530" cy="1981372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423DCA0A-0E44-B71B-6321-0DB80CDD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921"/>
          <a:stretch/>
        </p:blipFill>
        <p:spPr>
          <a:xfrm>
            <a:off x="1164006" y="2438314"/>
            <a:ext cx="9863987" cy="307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3932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Rozwiązanie: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E9A9E24-7979-B8F2-5F22-2EA69779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17651"/>
            <a:ext cx="7597798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73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40093263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https://www.erp.comarch.pl/Szkolenia/Ankiety/survey/MDKZNM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A038928-6503-298B-8AA8-13004F646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danych.</a:t>
            </a:r>
          </a:p>
          <a:p>
            <a:r>
              <a:rPr lang="pl-PL" dirty="0"/>
              <a:t>Wstęp do Data Science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Średnia arytmetyczna (</a:t>
            </a:r>
            <a:r>
              <a:rPr lang="pl-PL" dirty="0" err="1"/>
              <a:t>Mean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r>
              <a:rPr lang="pl-PL" dirty="0"/>
              <a:t>Średnia arytmetyczna to suma wszystkich liczb podzielona przez ich ilość.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Mediana (</a:t>
            </a:r>
            <a:r>
              <a:rPr lang="pl-PL" dirty="0" err="1"/>
              <a:t>Mode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r>
              <a:rPr lang="pl-PL" dirty="0"/>
              <a:t>Mediana to środkowa wartość w uporządkowanym zbiorze danych.</a:t>
            </a:r>
          </a:p>
          <a:p>
            <a:pPr lvl="1" algn="just"/>
            <a:r>
              <a:rPr lang="pl-PL" dirty="0"/>
              <a:t>W przypadku nieparzystej liczby elementów, mediana to wartość środkowa.</a:t>
            </a:r>
          </a:p>
          <a:p>
            <a:pPr lvl="1" algn="just"/>
            <a:r>
              <a:rPr lang="pl-PL" dirty="0"/>
              <a:t>W przypadku parzystej liczby elementów, mediana to średnia arytmetyczna dwóch wartości środkowych.</a:t>
            </a:r>
          </a:p>
        </p:txBody>
      </p:sp>
    </p:spTree>
    <p:extLst>
      <p:ext uri="{BB962C8B-B14F-4D97-AF65-F5344CB8AC3E}">
        <p14:creationId xmlns:p14="http://schemas.microsoft.com/office/powerpoint/2010/main" val="351413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Dominanta: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Dominanta to najczęściej występująca wartość w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Rozstęp:</a:t>
            </a:r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</p:txBody>
      </p:sp>
    </p:spTree>
    <p:extLst>
      <p:ext uri="{BB962C8B-B14F-4D97-AF65-F5344CB8AC3E}">
        <p14:creationId xmlns:p14="http://schemas.microsoft.com/office/powerpoint/2010/main" val="1668013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Odchylenie standardowe:</a:t>
            </a:r>
          </a:p>
          <a:p>
            <a:pPr marL="457200" lvl="1" indent="0" algn="just">
              <a:buNone/>
            </a:pPr>
            <a:r>
              <a:rPr lang="pl-PL" dirty="0"/>
              <a:t>Odchylenie standardowe mierzy, jak bardzo dane różnią się od średniej arytmetycznej.</a:t>
            </a:r>
          </a:p>
          <a:p>
            <a:pPr marL="457200" lvl="1" indent="0" algn="just">
              <a:buNone/>
            </a:pPr>
            <a:r>
              <a:rPr lang="pl-PL" dirty="0"/>
              <a:t>Im większe odchylenie standardowe, tym większa zmienność danych</a:t>
            </a:r>
          </a:p>
        </p:txBody>
      </p:sp>
    </p:spTree>
    <p:extLst>
      <p:ext uri="{BB962C8B-B14F-4D97-AF65-F5344CB8AC3E}">
        <p14:creationId xmlns:p14="http://schemas.microsoft.com/office/powerpoint/2010/main" val="143042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dzielą uporządkowany zbiór danych na cztery równe części: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Q1 (pierwszy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pierwszej połowy danych.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Q2 (drugi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całego zbioru danych.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Q3 (trzeci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drugiej połowy danych.</a:t>
            </a:r>
          </a:p>
          <a:p>
            <a:pPr algn="just"/>
            <a:endParaRPr lang="pl-PL" dirty="0"/>
          </a:p>
          <a:p>
            <a:pPr marL="0" indent="0" algn="ctr">
              <a:buNone/>
            </a:pPr>
            <a:r>
              <a:rPr lang="pl-PL" dirty="0"/>
              <a:t>Wartości odstające (</a:t>
            </a:r>
            <a:r>
              <a:rPr lang="pl-PL" dirty="0" err="1"/>
              <a:t>Outliers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Wartości odstające to wartości, które znacznie odbiegają od reszty danych w zbiorze.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98909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zestaw danych dotyczący wieku osób w grupie:</a:t>
            </a:r>
          </a:p>
          <a:p>
            <a:pPr marL="914400" lvl="2" indent="0" algn="just">
              <a:buNone/>
            </a:pPr>
            <a:r>
              <a:rPr lang="pl-PL" dirty="0"/>
              <a:t>{21, 22, 23, 24, 24, 25, 26, 26, 27, 27, 28, 30, 30, 30, 31}</a:t>
            </a:r>
          </a:p>
          <a:p>
            <a:pPr lvl="1" algn="just"/>
            <a:r>
              <a:rPr lang="pl-PL" dirty="0"/>
              <a:t>Średnia arytmetyczna: 26,27</a:t>
            </a:r>
          </a:p>
          <a:p>
            <a:pPr lvl="1" algn="just"/>
            <a:r>
              <a:rPr lang="pl-PL" dirty="0"/>
              <a:t>Mediana: 26 (wartość środkowa)</a:t>
            </a:r>
          </a:p>
          <a:p>
            <a:pPr lvl="1" algn="just"/>
            <a:r>
              <a:rPr lang="pl-PL" dirty="0"/>
              <a:t>Dominanta: 30 (najczęściej występująca wartość)</a:t>
            </a:r>
          </a:p>
          <a:p>
            <a:pPr lvl="1" algn="just"/>
            <a:r>
              <a:rPr lang="pl-PL" dirty="0"/>
              <a:t>Odchylenie standardowe: 3,13</a:t>
            </a:r>
          </a:p>
          <a:p>
            <a:pPr lvl="1" algn="just"/>
            <a:r>
              <a:rPr lang="pl-PL" dirty="0"/>
              <a:t>Rozstęp: 31 – 21 = 10</a:t>
            </a:r>
          </a:p>
          <a:p>
            <a:pPr lvl="1" algn="just"/>
            <a:r>
              <a:rPr lang="pl-PL" dirty="0" err="1"/>
              <a:t>Kwartyle</a:t>
            </a:r>
            <a:r>
              <a:rPr lang="pl-PL" dirty="0"/>
              <a:t>: Q1 = 24, Q2 = 26, Q3 = 30</a:t>
            </a:r>
          </a:p>
        </p:txBody>
      </p:sp>
    </p:spTree>
    <p:extLst>
      <p:ext uri="{BB962C8B-B14F-4D97-AF65-F5344CB8AC3E}">
        <p14:creationId xmlns:p14="http://schemas.microsoft.com/office/powerpoint/2010/main" val="423085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Średnia arytmetyczna, Mediana, Dominanta</a:t>
            </a:r>
          </a:p>
          <a:p>
            <a:pPr algn="just"/>
            <a:endParaRPr lang="pl-PL" dirty="0"/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Mając dany zbiór danych dotyczący wieku osób, obliczamy średnią arytmetyczną, medianę i dominantę.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48"/>
          <a:stretch/>
        </p:blipFill>
        <p:spPr>
          <a:xfrm>
            <a:off x="2632761" y="4005064"/>
            <a:ext cx="6926477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Kod: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Wynik (</a:t>
            </a:r>
            <a:r>
              <a:rPr lang="pl-PL" dirty="0" err="1"/>
              <a:t>output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58B808E-C09C-B640-81A5-D08AE8CD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50"/>
          <a:stretch/>
        </p:blipFill>
        <p:spPr>
          <a:xfrm>
            <a:off x="3359696" y="1967875"/>
            <a:ext cx="4701779" cy="182116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23C1690-5056-2609-2237-44C577FE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62"/>
          <a:stretch/>
        </p:blipFill>
        <p:spPr>
          <a:xfrm>
            <a:off x="3817117" y="4023527"/>
            <a:ext cx="3786935" cy="23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27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Odchylenie Standardowe</a:t>
            </a:r>
          </a:p>
          <a:p>
            <a:pPr algn="just"/>
            <a:endParaRPr lang="pl-PL" dirty="0"/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Obliczamy odchylenie standardowe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5"/>
          <a:stretch/>
        </p:blipFill>
        <p:spPr>
          <a:xfrm>
            <a:off x="2596757" y="4077072"/>
            <a:ext cx="6998485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6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53F8C3-D1CE-1FE9-17CC-697A7A82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0"/>
          <a:stretch/>
        </p:blipFill>
        <p:spPr>
          <a:xfrm>
            <a:off x="3236015" y="2708920"/>
            <a:ext cx="5719969" cy="21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99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Rozstęp, </a:t>
            </a:r>
            <a:r>
              <a:rPr lang="pl-PL" dirty="0" err="1"/>
              <a:t>Kwartyle</a:t>
            </a:r>
            <a:endParaRPr lang="pl-PL" dirty="0"/>
          </a:p>
          <a:p>
            <a:pPr marL="914400" lvl="3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Obliczamy rozstęp oraz </a:t>
            </a:r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64"/>
          <a:stretch/>
        </p:blipFill>
        <p:spPr>
          <a:xfrm>
            <a:off x="1661527" y="4172471"/>
            <a:ext cx="8868946" cy="1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68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 algn="just">
              <a:buNone/>
            </a:pPr>
            <a:r>
              <a:rPr lang="pl-PL" sz="6000" dirty="0"/>
              <a:t>Przykład</a:t>
            </a:r>
            <a:r>
              <a:rPr lang="pl-PL" sz="5000" dirty="0"/>
              <a:t>: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4000" dirty="0"/>
              <a:t>Te ćwiczenia pomogą w zrozumieniu, jak używać funkcji statystycznych w </a:t>
            </a:r>
            <a:r>
              <a:rPr lang="pl-PL" sz="4000" dirty="0" err="1"/>
              <a:t>Pythonie</a:t>
            </a:r>
            <a:r>
              <a:rPr lang="pl-PL" sz="4000" dirty="0"/>
              <a:t> do analizy danych.</a:t>
            </a:r>
            <a:endParaRPr lang="pl-PL" sz="400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A8222D9-9E58-3694-D05A-25B20361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8"/>
          <a:stretch/>
        </p:blipFill>
        <p:spPr>
          <a:xfrm>
            <a:off x="4134533" y="2103463"/>
            <a:ext cx="3922933" cy="32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03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Wyjaśnienie poprzedniego przykładu: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W tym przypadku rozstęp będzie równy 31 - 21 = 10.</a:t>
            </a:r>
          </a:p>
        </p:txBody>
      </p:sp>
    </p:spTree>
    <p:extLst>
      <p:ext uri="{BB962C8B-B14F-4D97-AF65-F5344CB8AC3E}">
        <p14:creationId xmlns:p14="http://schemas.microsoft.com/office/powerpoint/2010/main" val="2312177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algn="just"/>
            <a:r>
              <a:rPr lang="pl-PL" dirty="0" err="1"/>
              <a:t>Kwartyle</a:t>
            </a:r>
            <a:r>
              <a:rPr lang="pl-PL" dirty="0"/>
              <a:t> dzielą uporządkowany zbiór danych na cztery równe części.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 pozwala na obliczenie </a:t>
            </a:r>
            <a:r>
              <a:rPr lang="pl-PL" dirty="0" err="1"/>
              <a:t>kwartyli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Parametr n=4 oznacza, że dzielimy zbiór na 4 równoliczne części.</a:t>
            </a:r>
          </a:p>
          <a:p>
            <a:pPr algn="just"/>
            <a:r>
              <a:rPr lang="pl-PL" dirty="0"/>
              <a:t>Wartości q1, q2, i q3 oznaczają odpowiednio pierwszy, drugi (mediana) i trzeci </a:t>
            </a:r>
            <a:r>
              <a:rPr lang="pl-PL" dirty="0" err="1"/>
              <a:t>kwartyl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91"/>
          <a:stretch/>
        </p:blipFill>
        <p:spPr>
          <a:xfrm>
            <a:off x="2229359" y="4833156"/>
            <a:ext cx="773328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61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przypadku naszego zbioru danych: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q1 = 24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q2 = 26 (mediana)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q3 = 30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Metoda </a:t>
            </a:r>
            <a:r>
              <a:rPr lang="pl-PL" dirty="0" err="1"/>
              <a:t>quantiles</a:t>
            </a:r>
            <a:r>
              <a:rPr lang="pl-PL" dirty="0"/>
              <a:t> jest używana do obliczania </a:t>
            </a:r>
            <a:r>
              <a:rPr lang="pl-PL" dirty="0" err="1"/>
              <a:t>kwantyli</a:t>
            </a:r>
            <a:r>
              <a:rPr lang="pl-PL" dirty="0"/>
              <a:t> dla danego zbioru danych. </a:t>
            </a:r>
            <a:r>
              <a:rPr lang="pl-PL" dirty="0" err="1"/>
              <a:t>Kwartyle</a:t>
            </a:r>
            <a:r>
              <a:rPr lang="pl-PL" dirty="0"/>
              <a:t> są to specjalne przypadki </a:t>
            </a:r>
            <a:r>
              <a:rPr lang="pl-PL" dirty="0" err="1"/>
              <a:t>kwantyli</a:t>
            </a:r>
            <a:r>
              <a:rPr lang="pl-PL" dirty="0"/>
              <a:t>, gdzie dzielimy zbiór na 4 równe części. Funkcja ta pozwala na elastyczne dostosowywanie liczby równolicznych przedziałów (</a:t>
            </a:r>
            <a:r>
              <a:rPr lang="pl-PL" dirty="0" err="1"/>
              <a:t>kwantyli</a:t>
            </a:r>
            <a:r>
              <a:rPr lang="pl-PL" dirty="0"/>
              <a:t>).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87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nawiasie kwadratowym umieszczana jest liczba, która określa na ile równych części chcemy podzielić zbiór danych. W przypadku metody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, ta liczba oznacza ilość punktów podziału, czyli ilość części, na jakie chcemy podzielić zbiór.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65"/>
          <a:stretch/>
        </p:blipFill>
        <p:spPr>
          <a:xfrm>
            <a:off x="1470433" y="3645024"/>
            <a:ext cx="925113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5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naszym przykładzie, ustawiając n=4, określamy, że chcemy podzielić zbiór na 4 równoliczne części, co odpowiada </a:t>
            </a:r>
            <a:r>
              <a:rPr lang="pl-PL" dirty="0" err="1"/>
              <a:t>kwartylom</a:t>
            </a:r>
            <a:r>
              <a:rPr lang="pl-PL" dirty="0"/>
              <a:t>. W praktyce, ustawiając `n=100`, moglibyśmy podzielić zbiór na </a:t>
            </a:r>
            <a:r>
              <a:rPr lang="pl-PL" dirty="0" err="1"/>
              <a:t>percentyle</a:t>
            </a:r>
            <a:r>
              <a:rPr lang="pl-PL" dirty="0"/>
              <a:t>, czyli 100 równolicznych części.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0726319-E8E1-C2EC-391C-AD462141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65"/>
          <a:stretch/>
        </p:blipFill>
        <p:spPr>
          <a:xfrm>
            <a:off x="1470433" y="3501008"/>
            <a:ext cx="925113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z n=100: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Wartość w nawiasie kwadratowym definiuje, na ile części chcemy podzielić zbiór danych, a liczby w nawiasie okrągłym wskazują konkretny punkt podziału. W przypadku </a:t>
            </a:r>
            <a:r>
              <a:rPr lang="pl-PL" dirty="0" err="1"/>
              <a:t>kwartyli</a:t>
            </a:r>
            <a:r>
              <a:rPr lang="pl-PL" dirty="0"/>
              <a:t>, mamy 4 części, stąd n=4.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58BAC3B-5D69-591B-DD04-629BBCBC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39"/>
          <a:stretch/>
        </p:blipFill>
        <p:spPr>
          <a:xfrm>
            <a:off x="1158608" y="2304020"/>
            <a:ext cx="9874783" cy="11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1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- podsumowanie</a:t>
            </a:r>
          </a:p>
          <a:p>
            <a:pPr marL="0" indent="0" algn="just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to pojęcia z obszaru statystyki, które są ze sobą ściśle związane, ale nie są tym samym.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Kwantyl</a:t>
            </a:r>
            <a:r>
              <a:rPr lang="pl-PL" dirty="0"/>
              <a:t> to ogólne pojęcie odnoszące się do punktu podziału zbioru danych na równe części. </a:t>
            </a:r>
            <a:r>
              <a:rPr lang="pl-PL" dirty="0" err="1"/>
              <a:t>Kwantyle</a:t>
            </a:r>
            <a:r>
              <a:rPr lang="pl-PL" dirty="0"/>
              <a:t> dzielą dane na określoną liczbę części.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zależności od liczby części, na jakie dzielimy zbiór, mamy różne rodzaje </a:t>
            </a:r>
            <a:r>
              <a:rPr lang="pl-PL" dirty="0" err="1"/>
              <a:t>kwantyli</a:t>
            </a:r>
            <a:r>
              <a:rPr lang="pl-PL" dirty="0"/>
              <a:t>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Percentyl</a:t>
            </a:r>
            <a:r>
              <a:rPr lang="pl-PL" dirty="0">
                <a:solidFill>
                  <a:schemeClr val="bg2"/>
                </a:solidFill>
              </a:rPr>
              <a:t> (100 </a:t>
            </a:r>
            <a:r>
              <a:rPr lang="pl-PL" dirty="0" err="1">
                <a:solidFill>
                  <a:schemeClr val="bg2"/>
                </a:solidFill>
              </a:rPr>
              <a:t>kwantyli</a:t>
            </a:r>
            <a:r>
              <a:rPr lang="pl-PL" dirty="0">
                <a:solidFill>
                  <a:schemeClr val="bg2"/>
                </a:solidFill>
              </a:rPr>
              <a:t>): dzieli dane na 100 równych części.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Decyl (10 </a:t>
            </a:r>
            <a:r>
              <a:rPr lang="pl-PL" dirty="0" err="1">
                <a:solidFill>
                  <a:schemeClr val="bg2"/>
                </a:solidFill>
              </a:rPr>
              <a:t>kwantyli</a:t>
            </a:r>
            <a:r>
              <a:rPr lang="pl-PL" dirty="0">
                <a:solidFill>
                  <a:schemeClr val="bg2"/>
                </a:solidFill>
              </a:rPr>
              <a:t>): dzieli dane na 10 równych części.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 (4 </a:t>
            </a:r>
            <a:r>
              <a:rPr lang="pl-PL" dirty="0" err="1">
                <a:solidFill>
                  <a:schemeClr val="bg2"/>
                </a:solidFill>
              </a:rPr>
              <a:t>kwantyle</a:t>
            </a:r>
            <a:r>
              <a:rPr lang="pl-PL" dirty="0">
                <a:solidFill>
                  <a:schemeClr val="bg2"/>
                </a:solidFill>
              </a:rPr>
              <a:t>): dzieli dane na 4 równe części.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/>
              <a:t>Na </a:t>
            </a:r>
            <a:r>
              <a:rPr lang="pl-PL" dirty="0" err="1"/>
              <a:t>przykład:Kwantyl</a:t>
            </a:r>
            <a:r>
              <a:rPr lang="pl-PL" dirty="0"/>
              <a:t> 0.25 (25. </a:t>
            </a:r>
            <a:r>
              <a:rPr lang="pl-PL" dirty="0" err="1"/>
              <a:t>percentyl</a:t>
            </a:r>
            <a:r>
              <a:rPr lang="pl-PL" dirty="0"/>
              <a:t>) oznacza, że 25% danych jest mniejszych lub równych tej wartości.</a:t>
            </a:r>
          </a:p>
        </p:txBody>
      </p:sp>
    </p:spTree>
    <p:extLst>
      <p:ext uri="{BB962C8B-B14F-4D97-AF65-F5344CB8AC3E}">
        <p14:creationId xmlns:p14="http://schemas.microsoft.com/office/powerpoint/2010/main" val="48843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- podsumowanie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Kwartyl</a:t>
            </a:r>
            <a:r>
              <a:rPr lang="pl-PL" dirty="0"/>
              <a:t> to specyficzny rodzaj </a:t>
            </a:r>
            <a:r>
              <a:rPr lang="pl-PL" dirty="0" err="1"/>
              <a:t>kwantyla</a:t>
            </a:r>
            <a:r>
              <a:rPr lang="pl-PL" dirty="0"/>
              <a:t>, który dzieli dane na cztery równe części: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Pierwszy </a:t>
            </a:r>
            <a:r>
              <a:rPr lang="pl-PL" dirty="0" err="1"/>
              <a:t>kwartyl</a:t>
            </a:r>
            <a:r>
              <a:rPr lang="pl-PL" dirty="0"/>
              <a:t> (Q1): 25% danych jest poniżej tej wartości (odpowiada 25. </a:t>
            </a:r>
            <a:r>
              <a:rPr lang="pl-PL" dirty="0" err="1"/>
              <a:t>percentylowi</a:t>
            </a:r>
            <a:r>
              <a:rPr lang="pl-PL" dirty="0"/>
              <a:t> lub </a:t>
            </a:r>
            <a:r>
              <a:rPr lang="pl-PL" dirty="0" err="1"/>
              <a:t>kwantylowi</a:t>
            </a:r>
            <a:r>
              <a:rPr lang="pl-PL" dirty="0"/>
              <a:t> 0.25).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Drugi </a:t>
            </a:r>
            <a:r>
              <a:rPr lang="pl-PL" dirty="0" err="1"/>
              <a:t>kwartyl</a:t>
            </a:r>
            <a:r>
              <a:rPr lang="pl-PL" dirty="0"/>
              <a:t> (Q2): 50% danych jest poniżej tej wartości, co jest równoznaczne z medianą (odpowiada 50. </a:t>
            </a:r>
            <a:r>
              <a:rPr lang="pl-PL" dirty="0" err="1"/>
              <a:t>percentylowi</a:t>
            </a:r>
            <a:r>
              <a:rPr lang="pl-PL" dirty="0"/>
              <a:t> lub </a:t>
            </a:r>
            <a:r>
              <a:rPr lang="pl-PL" dirty="0" err="1"/>
              <a:t>kwantylowi</a:t>
            </a:r>
            <a:r>
              <a:rPr lang="pl-PL" dirty="0"/>
              <a:t> 0.50).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Trzeci </a:t>
            </a:r>
            <a:r>
              <a:rPr lang="pl-PL" dirty="0" err="1"/>
              <a:t>kwartyl</a:t>
            </a:r>
            <a:r>
              <a:rPr lang="pl-PL" dirty="0"/>
              <a:t> (Q3): 75% danych jest poniżej tej wartości (odpowiada 75. </a:t>
            </a:r>
            <a:r>
              <a:rPr lang="pl-PL" dirty="0" err="1"/>
              <a:t>percentylowi</a:t>
            </a:r>
            <a:r>
              <a:rPr lang="pl-PL" dirty="0"/>
              <a:t> lub </a:t>
            </a:r>
            <a:r>
              <a:rPr lang="pl-PL" dirty="0" err="1"/>
              <a:t>kwantylowi</a:t>
            </a:r>
            <a:r>
              <a:rPr lang="pl-PL" dirty="0"/>
              <a:t> 0.75).</a:t>
            </a:r>
          </a:p>
        </p:txBody>
      </p:sp>
    </p:spTree>
    <p:extLst>
      <p:ext uri="{BB962C8B-B14F-4D97-AF65-F5344CB8AC3E}">
        <p14:creationId xmlns:p14="http://schemas.microsoft.com/office/powerpoint/2010/main" val="147926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l-PL" dirty="0" err="1"/>
              <a:t>Kwantyl</a:t>
            </a:r>
            <a:r>
              <a:rPr lang="pl-PL" dirty="0"/>
              <a:t> i </a:t>
            </a:r>
            <a:r>
              <a:rPr lang="pl-PL" dirty="0" err="1"/>
              <a:t>kwartyl</a:t>
            </a:r>
            <a:r>
              <a:rPr lang="pl-PL" dirty="0"/>
              <a:t> - podsumowanie</a:t>
            </a:r>
          </a:p>
          <a:p>
            <a:pPr marL="0" indent="0" algn="just">
              <a:buNone/>
            </a:pPr>
            <a:r>
              <a:rPr lang="pl-PL" dirty="0"/>
              <a:t>Kluczowe różnice:</a:t>
            </a:r>
          </a:p>
          <a:p>
            <a:pPr marL="0" indent="0" algn="just">
              <a:buNone/>
            </a:pPr>
            <a:r>
              <a:rPr lang="pl-PL" b="1" dirty="0" err="1"/>
              <a:t>Kwantyl</a:t>
            </a:r>
            <a:r>
              <a:rPr lang="pl-PL" dirty="0"/>
              <a:t> to bardziej ogólny termin odnoszący się do podziału zbioru danych na dowolną liczbę części (np. 10 części w przypadku decyli, 100 części w przypadku </a:t>
            </a:r>
            <a:r>
              <a:rPr lang="pl-PL" dirty="0" err="1"/>
              <a:t>percentyli</a:t>
            </a:r>
            <a:r>
              <a:rPr lang="pl-PL" dirty="0"/>
              <a:t>).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Kwartyl</a:t>
            </a:r>
            <a:r>
              <a:rPr lang="pl-PL" dirty="0"/>
              <a:t> to specyficzny przypadek </a:t>
            </a:r>
            <a:r>
              <a:rPr lang="pl-PL" dirty="0" err="1"/>
              <a:t>kwantyla</a:t>
            </a:r>
            <a:r>
              <a:rPr lang="pl-PL" dirty="0"/>
              <a:t>, który dzieli dane na 4 równe części (25%, 50%, 75%).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 </a:t>
            </a:r>
            <a:r>
              <a:rPr lang="pl-PL" dirty="0" err="1">
                <a:solidFill>
                  <a:schemeClr val="bg2"/>
                </a:solidFill>
              </a:rPr>
              <a:t>Kwantyl</a:t>
            </a:r>
            <a:r>
              <a:rPr lang="pl-PL" dirty="0">
                <a:solidFill>
                  <a:schemeClr val="bg2"/>
                </a:solidFill>
              </a:rPr>
              <a:t> 0.25 oznacza 25. </a:t>
            </a:r>
            <a:r>
              <a:rPr lang="pl-PL" dirty="0" err="1">
                <a:solidFill>
                  <a:schemeClr val="bg2"/>
                </a:solidFill>
              </a:rPr>
              <a:t>percentyl</a:t>
            </a:r>
            <a:r>
              <a:rPr lang="pl-PL" dirty="0">
                <a:solidFill>
                  <a:schemeClr val="bg2"/>
                </a:solidFill>
              </a:rPr>
              <a:t> (lub pierwszy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, Q1).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 err="1"/>
              <a:t>Kwartyl</a:t>
            </a:r>
            <a:r>
              <a:rPr lang="pl-PL" dirty="0"/>
              <a:t> jest jednym z trzech specyficznych punktów: Q1, Q2 (mediana) i Q3, które dzielą dane na 4 części.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skrócie: każdy </a:t>
            </a:r>
            <a:r>
              <a:rPr lang="pl-PL" dirty="0" err="1"/>
              <a:t>kwartyl</a:t>
            </a:r>
            <a:r>
              <a:rPr lang="pl-PL" dirty="0"/>
              <a:t> to </a:t>
            </a:r>
            <a:r>
              <a:rPr lang="pl-PL" dirty="0" err="1"/>
              <a:t>kwantyl</a:t>
            </a:r>
            <a:r>
              <a:rPr lang="pl-PL" dirty="0"/>
              <a:t>, ale nie każdy </a:t>
            </a:r>
            <a:r>
              <a:rPr lang="pl-PL" dirty="0" err="1"/>
              <a:t>kwantyl</a:t>
            </a:r>
            <a:r>
              <a:rPr lang="pl-PL" dirty="0"/>
              <a:t> jest </a:t>
            </a:r>
            <a:r>
              <a:rPr lang="pl-PL" dirty="0" err="1"/>
              <a:t>kwartylem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434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Rozkład Jednostajny:</a:t>
            </a:r>
          </a:p>
          <a:p>
            <a:pPr marL="0" indent="0" algn="ctr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Rozkład jednostajny charakteryzuje się równomiernym rozkładem prawdopodobieństwa w określonym zakresie.</a:t>
            </a:r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Wszystkie wartości w danym przedziale mają równe prawdopodobieństwo wystąpienia.</a:t>
            </a:r>
          </a:p>
        </p:txBody>
      </p:sp>
    </p:spTree>
    <p:extLst>
      <p:ext uri="{BB962C8B-B14F-4D97-AF65-F5344CB8AC3E}">
        <p14:creationId xmlns:p14="http://schemas.microsoft.com/office/powerpoint/2010/main" val="502008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Rozkład Normalny (Gaussowski):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Rozkład normalny jest najczęściej spotykanym rozkładem w statystyce.</a:t>
            </a:r>
          </a:p>
          <a:p>
            <a:pPr algn="just"/>
            <a:r>
              <a:rPr lang="pl-PL" dirty="0"/>
              <a:t>Charakteryzuje się kształtem dzwonu (</a:t>
            </a:r>
            <a:r>
              <a:rPr lang="pl-PL" dirty="0" err="1"/>
              <a:t>bell-shaped</a:t>
            </a:r>
            <a:r>
              <a:rPr lang="pl-PL" dirty="0"/>
              <a:t> </a:t>
            </a:r>
            <a:r>
              <a:rPr lang="pl-PL" dirty="0" err="1"/>
              <a:t>curve</a:t>
            </a:r>
            <a:r>
              <a:rPr lang="pl-PL" dirty="0"/>
              <a:t>).</a:t>
            </a:r>
          </a:p>
          <a:p>
            <a:pPr algn="just"/>
            <a:r>
              <a:rPr lang="pl-PL" dirty="0"/>
              <a:t>Posiada dwie ważne miary:</a:t>
            </a:r>
          </a:p>
          <a:p>
            <a:pPr lvl="1" algn="just"/>
            <a:r>
              <a:rPr lang="pl-PL" dirty="0"/>
              <a:t>średnią  </a:t>
            </a:r>
          </a:p>
          <a:p>
            <a:pPr lvl="1" algn="just"/>
            <a:r>
              <a:rPr lang="pl-PL" dirty="0"/>
              <a:t>odchylenie standardowe</a:t>
            </a:r>
          </a:p>
        </p:txBody>
      </p:sp>
    </p:spTree>
    <p:extLst>
      <p:ext uri="{BB962C8B-B14F-4D97-AF65-F5344CB8AC3E}">
        <p14:creationId xmlns:p14="http://schemas.microsoft.com/office/powerpoint/2010/main" val="217748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Rozkład Skośny: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Rozkład skośny (przechylony) ma asymetryczny kształt.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Wartości skośne w lewo mają długi ogon w lewo, a wartości skośne w prawo mają długi ogon w prawo.</a:t>
            </a:r>
          </a:p>
          <a:p>
            <a:pPr algn="just"/>
            <a:endParaRPr lang="pl-PL" dirty="0"/>
          </a:p>
          <a:p>
            <a:pPr marL="0" indent="0" algn="ctr">
              <a:buNone/>
            </a:pPr>
            <a:r>
              <a:rPr lang="pl-PL" dirty="0"/>
              <a:t>Rozkład </a:t>
            </a:r>
            <a:r>
              <a:rPr lang="pl-PL" dirty="0" err="1"/>
              <a:t>Kurtozy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Mierzy "spiczastość" lub "płaskość" rozkładu.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Rozkłady </a:t>
            </a:r>
            <a:r>
              <a:rPr lang="pl-PL" dirty="0" err="1">
                <a:solidFill>
                  <a:schemeClr val="bg2"/>
                </a:solidFill>
              </a:rPr>
              <a:t>leptokurtyczne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kurtoza</a:t>
            </a:r>
            <a:r>
              <a:rPr lang="pl-PL" dirty="0">
                <a:solidFill>
                  <a:schemeClr val="bg2"/>
                </a:solidFill>
              </a:rPr>
              <a:t> &gt; 3) mają dłuższe i węższe ogony, podczas gdy rozkłady </a:t>
            </a:r>
            <a:r>
              <a:rPr lang="pl-PL" dirty="0" err="1">
                <a:solidFill>
                  <a:schemeClr val="bg2"/>
                </a:solidFill>
              </a:rPr>
              <a:t>płaskokurtyczne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kurtoza</a:t>
            </a:r>
            <a:r>
              <a:rPr lang="pl-PL" dirty="0">
                <a:solidFill>
                  <a:schemeClr val="bg2"/>
                </a:solidFill>
              </a:rPr>
              <a:t> &lt; 3) mają krótsze ogony.</a:t>
            </a:r>
          </a:p>
          <a:p>
            <a:pPr algn="just"/>
            <a:endParaRPr lang="pl-PL" dirty="0"/>
          </a:p>
          <a:p>
            <a:pPr marL="0" indent="0" algn="ctr">
              <a:buNone/>
            </a:pPr>
            <a:r>
              <a:rPr lang="pl-PL" dirty="0"/>
              <a:t>Rozkład Dwumodalny: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Rozkład dwumodalny składa się z dwóch różnych </a:t>
            </a:r>
            <a:r>
              <a:rPr lang="pl-PL" dirty="0" err="1">
                <a:solidFill>
                  <a:schemeClr val="bg2"/>
                </a:solidFill>
              </a:rPr>
              <a:t>modów</a:t>
            </a:r>
            <a:r>
              <a:rPr lang="pl-PL" dirty="0">
                <a:solidFill>
                  <a:schemeClr val="bg2"/>
                </a:solidFill>
              </a:rPr>
              <a:t> (szczytów), co oznacza, że dane zawierają dwie różne dominujące wartości.</a:t>
            </a:r>
          </a:p>
        </p:txBody>
      </p:sp>
    </p:spTree>
    <p:extLst>
      <p:ext uri="{BB962C8B-B14F-4D97-AF65-F5344CB8AC3E}">
        <p14:creationId xmlns:p14="http://schemas.microsoft.com/office/powerpoint/2010/main" val="1696700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Opis wykorzystywanych metod: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np.random.uniform</a:t>
            </a:r>
            <a:r>
              <a:rPr lang="pl-PL" b="1" dirty="0"/>
              <a:t>()</a:t>
            </a:r>
          </a:p>
          <a:p>
            <a:pPr algn="just"/>
            <a:r>
              <a:rPr lang="pl-PL" dirty="0"/>
              <a:t>Metoda </a:t>
            </a:r>
            <a:r>
              <a:rPr lang="pl-PL" dirty="0" err="1"/>
              <a:t>np.random.uniform</a:t>
            </a:r>
            <a:r>
              <a:rPr lang="pl-PL" dirty="0"/>
              <a:t>() generuje losowe dane z rozkładu jednostajnego.</a:t>
            </a:r>
          </a:p>
          <a:p>
            <a:pPr lvl="1" algn="just"/>
            <a:r>
              <a:rPr lang="pl-PL" dirty="0" err="1"/>
              <a:t>low</a:t>
            </a:r>
            <a:r>
              <a:rPr lang="pl-PL" dirty="0"/>
              <a:t>: Dolny zakres wartości.</a:t>
            </a:r>
          </a:p>
          <a:p>
            <a:pPr lvl="1" algn="just"/>
            <a:r>
              <a:rPr lang="pl-PL" dirty="0"/>
              <a:t>high: Górny zakres wartości.</a:t>
            </a:r>
          </a:p>
          <a:p>
            <a:pPr lvl="1" algn="just"/>
            <a:r>
              <a:rPr lang="pl-PL" dirty="0" err="1"/>
              <a:t>size</a:t>
            </a:r>
            <a:r>
              <a:rPr lang="pl-PL" dirty="0"/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2954424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b="1" dirty="0" err="1"/>
              <a:t>np.random.normal</a:t>
            </a:r>
            <a:r>
              <a:rPr lang="pl-PL" b="1" dirty="0"/>
              <a:t>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Metoda </a:t>
            </a:r>
            <a:r>
              <a:rPr lang="pl-PL" dirty="0" err="1">
                <a:solidFill>
                  <a:schemeClr val="bg2"/>
                </a:solidFill>
              </a:rPr>
              <a:t>np.random.normal</a:t>
            </a:r>
            <a:r>
              <a:rPr lang="pl-PL" dirty="0">
                <a:solidFill>
                  <a:schemeClr val="bg2"/>
                </a:solidFill>
              </a:rPr>
              <a:t>() generuje losowe dane z rozkładu normalnego (Gaussowskiego).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loc</a:t>
            </a:r>
            <a:r>
              <a:rPr lang="pl-PL" dirty="0">
                <a:solidFill>
                  <a:schemeClr val="bg2"/>
                </a:solidFill>
              </a:rPr>
              <a:t>: Średnia rozkładu (wartość oczekiwana).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scale</a:t>
            </a:r>
            <a:r>
              <a:rPr lang="pl-PL" dirty="0">
                <a:solidFill>
                  <a:schemeClr val="bg2"/>
                </a:solidFill>
              </a:rPr>
              <a:t>: Odchylenie standardowe rozkładu.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size</a:t>
            </a:r>
            <a:r>
              <a:rPr lang="pl-PL" dirty="0">
                <a:solidFill>
                  <a:schemeClr val="bg2"/>
                </a:solidFill>
              </a:rPr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423535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b="1" dirty="0" err="1"/>
              <a:t>np.random.gamma</a:t>
            </a:r>
            <a:r>
              <a:rPr lang="pl-PL" b="1" dirty="0"/>
              <a:t>()</a:t>
            </a:r>
          </a:p>
          <a:p>
            <a:pPr algn="just"/>
            <a:r>
              <a:rPr lang="pl-PL" dirty="0"/>
              <a:t>Metoda </a:t>
            </a:r>
            <a:r>
              <a:rPr lang="pl-PL" dirty="0" err="1"/>
              <a:t>np.random.gamma</a:t>
            </a:r>
            <a:r>
              <a:rPr lang="pl-PL" dirty="0"/>
              <a:t>() generuje losowe dane z rozkładu gamma.</a:t>
            </a:r>
          </a:p>
          <a:p>
            <a:pPr lvl="1" algn="just"/>
            <a:r>
              <a:rPr lang="pl-PL" dirty="0" err="1"/>
              <a:t>shape</a:t>
            </a:r>
            <a:r>
              <a:rPr lang="pl-PL" dirty="0"/>
              <a:t>: Parametr kształtu (kształt rozkładu).</a:t>
            </a:r>
          </a:p>
          <a:p>
            <a:pPr lvl="1" algn="just"/>
            <a:r>
              <a:rPr lang="pl-PL" dirty="0" err="1"/>
              <a:t>scale</a:t>
            </a:r>
            <a:r>
              <a:rPr lang="pl-PL" dirty="0"/>
              <a:t>: Skalowanie rozkładu (opcjonalne, domyślnie 1.0).</a:t>
            </a:r>
          </a:p>
          <a:p>
            <a:pPr lvl="1" algn="just"/>
            <a:r>
              <a:rPr lang="pl-PL" dirty="0" err="1"/>
              <a:t>size</a:t>
            </a:r>
            <a:r>
              <a:rPr lang="pl-PL" dirty="0"/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699263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Wstęp do Data Science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Opis metody </a:t>
            </a:r>
            <a:r>
              <a:rPr lang="pl-PL" b="1" dirty="0" err="1"/>
              <a:t>plt.hist</a:t>
            </a:r>
            <a:r>
              <a:rPr lang="pl-PL" b="1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E8983F2-533C-F072-55C1-8C0194E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98"/>
          <a:stretch/>
        </p:blipFill>
        <p:spPr>
          <a:xfrm>
            <a:off x="2126587" y="2045722"/>
            <a:ext cx="7938826" cy="44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78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Przykład: Rozkład Jednostajny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BB23E06-7D8D-1523-8224-5D9699C6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04"/>
          <a:stretch/>
        </p:blipFill>
        <p:spPr>
          <a:xfrm>
            <a:off x="1652368" y="2194076"/>
            <a:ext cx="8887263" cy="318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57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Jednostajnego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BE566FC-72A4-EFB6-0DCD-787AF651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41" y="2229621"/>
            <a:ext cx="5502117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1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Przykład: Rozkład Normalny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A8D031B-97BD-BD59-5FD2-F1794E49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97"/>
          <a:stretch/>
        </p:blipFill>
        <p:spPr>
          <a:xfrm>
            <a:off x="1680127" y="2317136"/>
            <a:ext cx="8831746" cy="29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59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Normalnego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6047702-EA9F-3BFC-8EA8-46723E8E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17" y="2206759"/>
            <a:ext cx="5151566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61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Przykład: Rozkład Skośny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CFF3CEA-87E1-3321-AC27-CD16D6DE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008287" y="2322189"/>
            <a:ext cx="8175425" cy="29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43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Skośnego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911008B-7462-35B5-B103-4C5FFE1F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389" y="2237242"/>
            <a:ext cx="5319221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0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Przykład: Rozkład dwumodalny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AA872B7-8957-5F44-61E0-8824A745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94"/>
          <a:stretch/>
        </p:blipFill>
        <p:spPr>
          <a:xfrm>
            <a:off x="1432757" y="2159219"/>
            <a:ext cx="9326485" cy="253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4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Dwumodalny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9D84250-A020-4934-64FA-5117C613B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148" y="2229621"/>
            <a:ext cx="5349704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5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017410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Typy i Struktury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4077072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E9D385F-1B77-70A4-723C-C3A553F4D3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554467A-9D39-45DE-1305-986ECC4300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0EDD81F-F2B2-662F-753E-FE8E22B9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 Tworzenie słownika, dodawanie kucza, zmiana wartości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503A97-2F14-F517-CAD9-9631F9D4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3833392"/>
            <a:ext cx="4691651" cy="1539824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625844D8-87B1-3AAC-6762-E02DB1639E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34"/>
          <a:stretch/>
        </p:blipFill>
        <p:spPr>
          <a:xfrm>
            <a:off x="1919536" y="3783420"/>
            <a:ext cx="3564802" cy="1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– wybrane elementy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Podstawy statystyki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Wizualizacja w 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2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1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914400" lvl="3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1143000" lvl="3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9656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0376" y="3045612"/>
            <a:ext cx="512197" cy="512197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C92A5E73-A3F2-2DDC-CD16-6F54B6EE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DE719E1-27E8-6BD2-59AF-7D8D5B4B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6EA1956-8AC7-56BC-5DDC-291B7F346F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65F6752-EF66-B83A-EFC5-A9C68C07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lvl="1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35356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3A10068-4B32-E536-9299-CE8EAA5BF0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ctr">
              <a:buNone/>
            </a:pPr>
            <a:r>
              <a:rPr lang="pl-PL" dirty="0"/>
              <a:t>Funkcje Data i Czas:</a:t>
            </a:r>
          </a:p>
          <a:p>
            <a:pPr marL="914400" lvl="2" indent="0" algn="just">
              <a:buNone/>
            </a:pPr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algn="just"/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algn="just"/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algn="just"/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50F2E99-AD27-B063-C7CA-9831F01B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1236294-A929-7E74-5AE8-03C735F6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C77F731-8440-A1F8-61F5-31F99D04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3E4356B-1631-0E67-A74A-3F798FF6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CBA5282-1531-B230-3C10-05F38004E3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2940107" y="2276872"/>
            <a:ext cx="6311786" cy="390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D749B36-1F6D-EF3A-DEF4-3C3701C74B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2757837" y="2281576"/>
            <a:ext cx="6676326" cy="36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F660EE7-D3E0-07B0-7689-F8EBC027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407BB07-F5BE-D81A-9104-3E1CE491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129768" y="3140968"/>
            <a:ext cx="3932463" cy="32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Celem tego szkolenia jest dostarczenie solidnych podstaw w zakresie analizy danych przy użyciu języka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. Po zakończeniu szkolenia uczestnik szkolenia będzie w stanie samodzielnie przeprowadzić analizę danych, korzystając z bibliotek takich jak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228600" lvl="1" algn="just"/>
            <a:endParaRPr lang="pl-PL" dirty="0">
              <a:solidFill>
                <a:schemeClr val="bg2"/>
              </a:solidFill>
            </a:endParaRP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Zakres szkolenia obejmuje tematykę analizy danych, począwszy od podstaw statystyki, aż po zaawansowane techniki analizy danych. Praca będzie polegać na obcowaniu z rzeczywistymi danymi, tak aby zastosować zdobytą wiedzę w praktyce.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736E550-8690-6F77-95AE-AE0FCE72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3357181" y="2924944"/>
            <a:ext cx="5477638" cy="34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39719832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43"/>
          <a:stretch/>
        </p:blipFill>
        <p:spPr>
          <a:xfrm>
            <a:off x="2385498" y="2204864"/>
            <a:ext cx="7421004" cy="35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55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0395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14330632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7036598-152D-E16B-6D29-2A8BDB773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26" t="11024"/>
          <a:stretch/>
        </p:blipFill>
        <p:spPr>
          <a:xfrm>
            <a:off x="1750503" y="2132856"/>
            <a:ext cx="8690993" cy="352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625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– dodatkowe wyjaśnienie: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93130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Tablice Jedno i Dwuwymiarowe 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oraz Podstawowe Operacje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Numerical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) to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dedykowana do pracy z operacjami numerycznymi. Jednym z kluczowych elementów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są tablice, które umożliwiają efektywne wykonywanie operacji na danych numerycznych.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09987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9E90DA4-DD09-F4BB-14C9-B16A17FDE2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89"/>
          <a:stretch/>
        </p:blipFill>
        <p:spPr>
          <a:xfrm>
            <a:off x="3387413" y="1781140"/>
            <a:ext cx="5417173" cy="40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9283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6644</TotalTime>
  <Words>7731</Words>
  <Application>Microsoft Office PowerPoint</Application>
  <PresentationFormat>Panoramiczny</PresentationFormat>
  <Paragraphs>1018</Paragraphs>
  <Slides>214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214</vt:i4>
      </vt:variant>
    </vt:vector>
  </HeadingPairs>
  <TitlesOfParts>
    <vt:vector size="238" baseType="lpstr">
      <vt:lpstr>Söhne</vt:lpstr>
      <vt:lpstr>Roboto Light</vt:lpstr>
      <vt:lpstr>Wingdings</vt:lpstr>
      <vt:lpstr>Roboto</vt:lpstr>
      <vt:lpstr>Arial</vt:lpstr>
      <vt:lpstr>Roboto Slab</vt:lpstr>
      <vt:lpstr>Roboto Thin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analizie danych</vt:lpstr>
      <vt:lpstr>Prezentacja programu PowerPoint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Podstawy statystyki – podstawowe pojęcia statystyczne</vt:lpstr>
      <vt:lpstr>Omówienie środowiska pracy - Jupyter Notebook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Python - Wybrane Elementy</vt:lpstr>
      <vt:lpstr>Python - Wybrane Elementy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Python - Wybrane Elementy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Wprowadzenie do biblioteki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Python - Wybrane Elementy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Python - Wybrane Elementy</vt:lpstr>
      <vt:lpstr>Ankieta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114</cp:revision>
  <dcterms:created xsi:type="dcterms:W3CDTF">2023-01-16T07:56:28Z</dcterms:created>
  <dcterms:modified xsi:type="dcterms:W3CDTF">2024-09-28T19:13:49Z</dcterms:modified>
</cp:coreProperties>
</file>